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Alexandria" panose="020B0604020202020204" charset="-78"/>
      <p:regular r:id="rId13"/>
    </p:embeddedFont>
    <p:embeddedFont>
      <p:font typeface="Nobile"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8775" autoAdjust="0"/>
  </p:normalViewPr>
  <p:slideViewPr>
    <p:cSldViewPr snapToGrid="0" snapToObjects="1">
      <p:cViewPr varScale="1">
        <p:scale>
          <a:sx n="35" d="100"/>
          <a:sy n="35" d="100"/>
        </p:scale>
        <p:origin x="1580"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280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My presentation is about cybersecurity and data breaches. I will explain what a data breach is, why it happens, its impacts, and how organizations can prevent it. My goal is to make this clear for both technical and non-technical audiences</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data breach happens when unauthorized individuals gain access to confidential data. This can include customer records, financial details, or company secrets. Breaches are not always caused by hackers sometimes they happen by accident or due to insider misuse</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breaches occur for several reasons. Hackers often use phishing emails or ransomware, but human mistakes are just as dangerous. Weak passwords or outdated systems can open the door to attackers.</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latin typeface="Calibri" panose="020F0502020204030204" pitchFamily="34" charset="0"/>
                <a:ea typeface="Calibri" panose="020F0502020204030204" pitchFamily="34" charset="0"/>
                <a:cs typeface="Calibri" panose="020F0502020204030204" pitchFamily="34" charset="0"/>
              </a:rPr>
              <a:t>The impacts of a data breach are serious. Businesses lose money due to fines and lawsuits. They also suffer reputational damage because customers lose trust. In addition, daily operations may be disrupted for days or weeks.</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prevent breaches, organizations must use strong passwords and multi-factor authentication. They should keep software updated and train employees on cybersecurity. Finally, every company should have an incident response plan to act quickly if a breach happens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well-known case is the Target data breach in 2013. Hackers entered through a vendor’s credentials and stole over 40 million customer records. This cost Target over $200 million. The key lesson is that companies must secure not only their own systems but also their vendors.</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data breaches are one of the biggest threats in cybersecurity. They are caused by cyberattacks, human mistakes, and weak systems. The impacts include financial loss, reputational damage, and operational downtime. With strong prevention, training, and planning, organizations can reduce the risks.</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“Human error is one of the biggest contributors to data breaches. Employees might click on a phishing email, use weak passwords, or misconfigure a system without realizing the risk. That’s why training and awareness programs are critical. By teaching staff how to recognize threats and follow security best practices, organizations can greatly reduce these risks and build a culture of cybersecurity awareness</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Cybersecurity threats continue to evolve as technology advances. Cloud vulnerabilities often arise when services are misconfigured or access controls are weak. Mobile device risks have also grown, especially with bring-your-own-device policies and unprotected apps. Finally, AI-powered attacks are becoming more common, with cybercriminals using automation and advanced phishing techniques. Organizations must stay vigilant and update their security strategies to keep pace with these emerging threats.</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txBody>
          <a:bodyPr/>
          <a:lstStyle/>
          <a:p>
            <a:endParaRPr lang="en-US"/>
          </a:p>
        </p:txBody>
      </p:sp>
      <p:sp>
        <p:nvSpPr>
          <p:cNvPr id="3" name="Shape 1"/>
          <p:cNvSpPr/>
          <p:nvPr/>
        </p:nvSpPr>
        <p:spPr>
          <a:xfrm>
            <a:off x="0" y="0"/>
            <a:ext cx="14630400" cy="8229600"/>
          </a:xfrm>
          <a:prstGeom prst="rect">
            <a:avLst/>
          </a:prstGeom>
          <a:solidFill>
            <a:srgbClr val="F9F9FF"/>
          </a:solidFill>
          <a:ln/>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C73E6"/>
          </a:solidFill>
          <a:ln/>
        </p:spPr>
      </p:sp>
      <p:sp>
        <p:nvSpPr>
          <p:cNvPr id="3" name="Shape 1"/>
          <p:cNvSpPr/>
          <p:nvPr/>
        </p:nvSpPr>
        <p:spPr>
          <a:xfrm>
            <a:off x="0" y="0"/>
            <a:ext cx="14630400" cy="8229600"/>
          </a:xfrm>
          <a:prstGeom prst="rect">
            <a:avLst/>
          </a:prstGeom>
          <a:solidFill>
            <a:srgbClr val="F9F9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cnbc.com/2021/07/28/ibm-report-data-breach-costs-rise-to-4point24-million-highest-in-17-years.html"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hyperlink" Target="https://www.ibm.com/reports/data-breac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90230"/>
            <a:ext cx="7556421" cy="1240155"/>
          </a:xfrm>
          <a:prstGeom prst="rect">
            <a:avLst/>
          </a:prstGeom>
          <a:noFill/>
          <a:ln/>
        </p:spPr>
        <p:txBody>
          <a:bodyPr wrap="square" lIns="0" tIns="0" rIns="0" bIns="0" rtlCol="0" anchor="t"/>
          <a:lstStyle/>
          <a:p>
            <a:pPr marL="0" indent="0" algn="l">
              <a:lnSpc>
                <a:spcPts val="4850"/>
              </a:lnSpc>
              <a:buNone/>
            </a:pPr>
            <a:r>
              <a:rPr lang="en-US" sz="4000" b="1" dirty="0">
                <a:solidFill>
                  <a:srgbClr val="1B1B27"/>
                </a:solidFill>
                <a:ea typeface="Alexandria" pitchFamily="34" charset="-122"/>
                <a:cs typeface="Alexandria" pitchFamily="34" charset="-120"/>
              </a:rPr>
              <a:t>Cybersecurity and Data Breaches</a:t>
            </a:r>
            <a:endParaRPr lang="en-US" sz="4000" b="1" dirty="0"/>
          </a:p>
        </p:txBody>
      </p:sp>
      <p:sp>
        <p:nvSpPr>
          <p:cNvPr id="4" name="Text 1"/>
          <p:cNvSpPr/>
          <p:nvPr/>
        </p:nvSpPr>
        <p:spPr>
          <a:xfrm>
            <a:off x="6280190" y="4328041"/>
            <a:ext cx="6524030" cy="496133"/>
          </a:xfrm>
          <a:prstGeom prst="rect">
            <a:avLst/>
          </a:prstGeom>
          <a:noFill/>
          <a:ln/>
        </p:spPr>
        <p:txBody>
          <a:bodyPr wrap="none" lIns="0" tIns="0" rIns="0" bIns="0" rtlCol="0" anchor="t"/>
          <a:lstStyle/>
          <a:p>
            <a:pPr marL="0" indent="0" algn="l">
              <a:lnSpc>
                <a:spcPts val="3900"/>
              </a:lnSpc>
              <a:buNone/>
            </a:pPr>
            <a:r>
              <a:rPr lang="en-US" sz="3100" dirty="0">
                <a:solidFill>
                  <a:srgbClr val="1B1B27"/>
                </a:solidFill>
                <a:ea typeface="Alexandria" pitchFamily="34" charset="-122"/>
                <a:cs typeface="Alexandria" pitchFamily="34" charset="-120"/>
              </a:rPr>
              <a:t>Protecting Data in the Digital Era</a:t>
            </a:r>
            <a:endParaRPr lang="en-US" sz="3100" dirty="0"/>
          </a:p>
        </p:txBody>
      </p:sp>
      <p:sp>
        <p:nvSpPr>
          <p:cNvPr id="5" name="Text 2"/>
          <p:cNvSpPr/>
          <p:nvPr/>
        </p:nvSpPr>
        <p:spPr>
          <a:xfrm>
            <a:off x="6280190" y="5121831"/>
            <a:ext cx="7556421" cy="317540"/>
          </a:xfrm>
          <a:prstGeom prst="rect">
            <a:avLst/>
          </a:prstGeom>
          <a:noFill/>
          <a:ln/>
        </p:spPr>
        <p:txBody>
          <a:bodyPr wrap="none" lIns="0" tIns="0" rIns="0" bIns="0" rtlCol="0" anchor="t"/>
          <a:lstStyle/>
          <a:p>
            <a:pPr>
              <a:lnSpc>
                <a:spcPts val="2500"/>
              </a:lnSpc>
            </a:pPr>
            <a:r>
              <a:rPr lang="en-US" sz="2400" dirty="0">
                <a:solidFill>
                  <a:srgbClr val="404155"/>
                </a:solidFill>
                <a:latin typeface="+mj-lt"/>
                <a:ea typeface="Nobile" pitchFamily="34" charset="-122"/>
                <a:cs typeface="Nobile" pitchFamily="34" charset="-120"/>
              </a:rPr>
              <a:t>Anicet Hermann Zie, </a:t>
            </a:r>
            <a:r>
              <a:rPr lang="en-US" sz="2400" dirty="0">
                <a:latin typeface="+mj-lt"/>
              </a:rPr>
              <a:t>CIS311 – Technical Writing in CIS,</a:t>
            </a:r>
          </a:p>
          <a:p>
            <a:pPr>
              <a:lnSpc>
                <a:spcPts val="2500"/>
              </a:lnSpc>
            </a:pPr>
            <a:r>
              <a:rPr lang="en-US" sz="2400" dirty="0">
                <a:latin typeface="+mj-lt"/>
              </a:rPr>
              <a:t>Dr. Matthew Zullo</a:t>
            </a:r>
          </a:p>
          <a:p>
            <a:pPr marL="0" indent="0" algn="l">
              <a:lnSpc>
                <a:spcPts val="2500"/>
              </a:lnSpc>
              <a:buNone/>
            </a:pPr>
            <a:r>
              <a:rPr lang="en-US" sz="2400" dirty="0">
                <a:solidFill>
                  <a:srgbClr val="404155"/>
                </a:solidFill>
                <a:latin typeface="+mj-lt"/>
                <a:ea typeface="Nobile" pitchFamily="34" charset="-122"/>
                <a:cs typeface="Nobile" pitchFamily="34" charset="-120"/>
              </a:rPr>
              <a:t> 09/21/2025</a:t>
            </a:r>
            <a:endParaRPr lang="en-US" sz="2400" dirty="0">
              <a:latin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589252"/>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ea typeface="Alexandria" pitchFamily="34" charset="-122"/>
                <a:cs typeface="Alexandria" pitchFamily="34" charset="-120"/>
              </a:rPr>
              <a:t>References</a:t>
            </a:r>
            <a:endParaRPr lang="en-US" sz="3900" dirty="0"/>
          </a:p>
        </p:txBody>
      </p:sp>
      <p:sp>
        <p:nvSpPr>
          <p:cNvPr id="3" name="Text 1"/>
          <p:cNvSpPr/>
          <p:nvPr/>
        </p:nvSpPr>
        <p:spPr>
          <a:xfrm>
            <a:off x="793790" y="3606165"/>
            <a:ext cx="13042821" cy="635079"/>
          </a:xfrm>
          <a:prstGeom prst="rect">
            <a:avLst/>
          </a:prstGeom>
          <a:noFill/>
          <a:ln/>
        </p:spPr>
        <p:txBody>
          <a:bodyPr wrap="square" lIns="0" tIns="0" rIns="0" bIns="0" rtlCol="0" anchor="t"/>
          <a:lstStyle/>
          <a:p>
            <a:pPr marL="0" indent="0" algn="l">
              <a:lnSpc>
                <a:spcPts val="2500"/>
              </a:lnSpc>
              <a:buNone/>
            </a:pPr>
            <a:r>
              <a:rPr lang="en-US" dirty="0">
                <a:solidFill>
                  <a:srgbClr val="404155"/>
                </a:solidFill>
                <a:ea typeface="Nobile" pitchFamily="34" charset="-122"/>
                <a:cs typeface="Nobile" pitchFamily="34" charset="-120"/>
              </a:rPr>
              <a:t>Castillo, M. (2021, July 28). Data breach costs rise to $4.24 million, highest in 17 years. </a:t>
            </a:r>
            <a:r>
              <a:rPr lang="en-US" i="1" dirty="0">
                <a:solidFill>
                  <a:srgbClr val="404155"/>
                </a:solidFill>
                <a:ea typeface="Nobile" pitchFamily="34" charset="-122"/>
                <a:cs typeface="Nobile" pitchFamily="34" charset="-120"/>
              </a:rPr>
              <a:t>CNBC News.</a:t>
            </a:r>
            <a:r>
              <a:rPr lang="en-US" dirty="0">
                <a:solidFill>
                  <a:srgbClr val="404155"/>
                </a:solidFill>
                <a:ea typeface="Nobile" pitchFamily="34" charset="-122"/>
                <a:cs typeface="Nobile" pitchFamily="34" charset="-120"/>
              </a:rPr>
              <a:t> </a:t>
            </a:r>
            <a:r>
              <a:rPr lang="en-US" u="sng" dirty="0">
                <a:solidFill>
                  <a:srgbClr val="1B54DA"/>
                </a:solidFill>
                <a:ea typeface="Nobile" pitchFamily="34" charset="-122"/>
                <a:cs typeface="Nobile" pitchFamily="34" charset="-120"/>
                <a:hlinkClick r:id="rId3">
                  <a:extLst>
                    <a:ext uri="{A12FA001-AC4F-418D-AE19-62706E023703}">
                      <ahyp:hlinkClr xmlns:ahyp="http://schemas.microsoft.com/office/drawing/2018/hyperlinkcolor" val="tx"/>
                    </a:ext>
                  </a:extLst>
                </a:hlinkClick>
              </a:rPr>
              <a:t>https://www.cnbc.com/2021/07/28/ibm-report-data-breach-costs-rise-to-4point24-million-highest-in-17-years.html</a:t>
            </a:r>
            <a:endParaRPr lang="en-US" dirty="0"/>
          </a:p>
        </p:txBody>
      </p:sp>
      <p:sp>
        <p:nvSpPr>
          <p:cNvPr id="4" name="Text 2"/>
          <p:cNvSpPr/>
          <p:nvPr/>
        </p:nvSpPr>
        <p:spPr>
          <a:xfrm>
            <a:off x="793790" y="4464487"/>
            <a:ext cx="13042821" cy="317540"/>
          </a:xfrm>
          <a:prstGeom prst="rect">
            <a:avLst/>
          </a:prstGeom>
          <a:noFill/>
          <a:ln/>
        </p:spPr>
        <p:txBody>
          <a:bodyPr wrap="none" lIns="0" tIns="0" rIns="0" bIns="0" rtlCol="0" anchor="t"/>
          <a:lstStyle/>
          <a:p>
            <a:pPr marL="0" indent="0" algn="l">
              <a:lnSpc>
                <a:spcPts val="2500"/>
              </a:lnSpc>
              <a:buNone/>
            </a:pPr>
            <a:r>
              <a:rPr lang="en-US" dirty="0">
                <a:solidFill>
                  <a:srgbClr val="404155"/>
                </a:solidFill>
                <a:ea typeface="Nobile" pitchFamily="34" charset="-122"/>
                <a:cs typeface="Nobile" pitchFamily="34" charset="-120"/>
              </a:rPr>
              <a:t>IBM Security. (2023). </a:t>
            </a:r>
            <a:r>
              <a:rPr lang="en-US" i="1" dirty="0">
                <a:solidFill>
                  <a:srgbClr val="404155"/>
                </a:solidFill>
                <a:ea typeface="Nobile" pitchFamily="34" charset="-122"/>
                <a:cs typeface="Nobile" pitchFamily="34" charset="-120"/>
              </a:rPr>
              <a:t>Cost of a data breach report 2023.</a:t>
            </a:r>
            <a:r>
              <a:rPr lang="en-US" dirty="0">
                <a:solidFill>
                  <a:srgbClr val="404155"/>
                </a:solidFill>
                <a:ea typeface="Nobile" pitchFamily="34" charset="-122"/>
                <a:cs typeface="Nobile" pitchFamily="34" charset="-120"/>
              </a:rPr>
              <a:t> </a:t>
            </a:r>
            <a:r>
              <a:rPr lang="en-US" u="sng" dirty="0">
                <a:solidFill>
                  <a:srgbClr val="1B54DA"/>
                </a:solidFill>
                <a:ea typeface="Nobile" pitchFamily="34" charset="-122"/>
                <a:cs typeface="Nobile" pitchFamily="34" charset="-120"/>
                <a:hlinkClick r:id="rId4">
                  <a:extLst>
                    <a:ext uri="{A12FA001-AC4F-418D-AE19-62706E023703}">
                      <ahyp:hlinkClr xmlns:ahyp="http://schemas.microsoft.com/office/drawing/2018/hyperlinkcolor" val="tx"/>
                    </a:ext>
                  </a:extLst>
                </a:hlinkClick>
              </a:rPr>
              <a:t>https://www.ibm.com/reports/data-breach</a:t>
            </a:r>
            <a:endParaRPr lang="en-US" dirty="0"/>
          </a:p>
        </p:txBody>
      </p:sp>
      <p:sp>
        <p:nvSpPr>
          <p:cNvPr id="5" name="Text 3"/>
          <p:cNvSpPr/>
          <p:nvPr/>
        </p:nvSpPr>
        <p:spPr>
          <a:xfrm>
            <a:off x="793790" y="5005268"/>
            <a:ext cx="13042821" cy="635079"/>
          </a:xfrm>
          <a:prstGeom prst="rect">
            <a:avLst/>
          </a:prstGeom>
          <a:noFill/>
          <a:ln/>
        </p:spPr>
        <p:txBody>
          <a:bodyPr wrap="square" lIns="0" tIns="0" rIns="0" bIns="0" rtlCol="0" anchor="t"/>
          <a:lstStyle/>
          <a:p>
            <a:pPr marL="0" indent="0" algn="l">
              <a:lnSpc>
                <a:spcPts val="2500"/>
              </a:lnSpc>
              <a:buNone/>
            </a:pPr>
            <a:r>
              <a:rPr lang="en-US" dirty="0">
                <a:solidFill>
                  <a:srgbClr val="404155"/>
                </a:solidFill>
                <a:ea typeface="Nobile" pitchFamily="34" charset="-122"/>
                <a:cs typeface="Nobile" pitchFamily="34" charset="-120"/>
              </a:rPr>
              <a:t>National Institute of Standards and Technology. (2018). </a:t>
            </a:r>
            <a:r>
              <a:rPr lang="en-US" i="1" dirty="0">
                <a:solidFill>
                  <a:srgbClr val="404155"/>
                </a:solidFill>
                <a:ea typeface="Nobile" pitchFamily="34" charset="-122"/>
                <a:cs typeface="Nobile" pitchFamily="34" charset="-120"/>
              </a:rPr>
              <a:t>Framework for improving critical infrastructure     cybersecurity.</a:t>
            </a:r>
            <a:r>
              <a:rPr lang="en-US" dirty="0">
                <a:solidFill>
                  <a:srgbClr val="404155"/>
                </a:solidFill>
                <a:ea typeface="Nobile" pitchFamily="34" charset="-122"/>
                <a:cs typeface="Nobile" pitchFamily="34" charset="-120"/>
              </a:rPr>
              <a:t> https://doi.org/10.6028/NIST.CSWP.04162018</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69407"/>
            <a:ext cx="5680353"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ea typeface="Alexandria" pitchFamily="34" charset="-122"/>
                <a:cs typeface="Alexandria" pitchFamily="34" charset="-120"/>
              </a:rPr>
              <a:t>What is a Data Breach</a:t>
            </a:r>
            <a:r>
              <a:rPr lang="en-US" sz="3900" dirty="0">
                <a:solidFill>
                  <a:srgbClr val="1B1B27"/>
                </a:solidFill>
                <a:latin typeface="Alexandria" pitchFamily="34" charset="0"/>
                <a:ea typeface="Alexandria" pitchFamily="34" charset="-122"/>
                <a:cs typeface="Alexandria" pitchFamily="34" charset="-120"/>
              </a:rPr>
              <a:t>?</a:t>
            </a:r>
            <a:endParaRPr lang="en-US" sz="3900" dirty="0"/>
          </a:p>
        </p:txBody>
      </p:sp>
      <p:sp>
        <p:nvSpPr>
          <p:cNvPr id="3" name="Text 1"/>
          <p:cNvSpPr/>
          <p:nvPr/>
        </p:nvSpPr>
        <p:spPr>
          <a:xfrm>
            <a:off x="793790" y="2065734"/>
            <a:ext cx="7632025" cy="317540"/>
          </a:xfrm>
          <a:prstGeom prst="rect">
            <a:avLst/>
          </a:prstGeom>
          <a:noFill/>
          <a:ln/>
        </p:spPr>
        <p:txBody>
          <a:bodyPr wrap="none" lIns="0" tIns="0" rIns="0" bIns="0" rtlCol="0" anchor="t"/>
          <a:lstStyle/>
          <a:p>
            <a:pPr marL="0" indent="0" algn="l">
              <a:lnSpc>
                <a:spcPts val="2500"/>
              </a:lnSpc>
              <a:buNone/>
            </a:pPr>
            <a:r>
              <a:rPr lang="en-US" sz="2400" b="1" dirty="0">
                <a:solidFill>
                  <a:srgbClr val="2D2E34"/>
                </a:solidFill>
                <a:ea typeface="Nobile" pitchFamily="34" charset="-122"/>
                <a:cs typeface="Nobile" pitchFamily="34" charset="-120"/>
              </a:rPr>
              <a:t>Unauthorized access to sensitive data.</a:t>
            </a:r>
            <a:endParaRPr lang="en-US" sz="2400" dirty="0"/>
          </a:p>
        </p:txBody>
      </p:sp>
      <p:sp>
        <p:nvSpPr>
          <p:cNvPr id="4" name="Text 2"/>
          <p:cNvSpPr/>
          <p:nvPr/>
        </p:nvSpPr>
        <p:spPr>
          <a:xfrm>
            <a:off x="793790" y="2561868"/>
            <a:ext cx="7632025" cy="317540"/>
          </a:xfrm>
          <a:prstGeom prst="rect">
            <a:avLst/>
          </a:prstGeom>
          <a:noFill/>
          <a:ln/>
        </p:spPr>
        <p:txBody>
          <a:bodyPr wrap="none" lIns="0" tIns="0" rIns="0" bIns="0" rtlCol="0" anchor="t"/>
          <a:lstStyle/>
          <a:p>
            <a:pPr marL="0" indent="0" algn="l">
              <a:lnSpc>
                <a:spcPts val="2500"/>
              </a:lnSpc>
              <a:buNone/>
            </a:pPr>
            <a:r>
              <a:rPr lang="en-US" sz="2400" b="1" dirty="0">
                <a:solidFill>
                  <a:srgbClr val="404155"/>
                </a:solidFill>
                <a:ea typeface="Nobile" pitchFamily="34" charset="-122"/>
                <a:cs typeface="Nobile" pitchFamily="34" charset="-120"/>
              </a:rPr>
              <a:t>Examples: customer information, financial records, intellectual property.</a:t>
            </a:r>
            <a:endParaRPr lang="en-US" sz="2400" dirty="0"/>
          </a:p>
        </p:txBody>
      </p:sp>
      <p:sp>
        <p:nvSpPr>
          <p:cNvPr id="5" name="Text 3"/>
          <p:cNvSpPr/>
          <p:nvPr/>
        </p:nvSpPr>
        <p:spPr>
          <a:xfrm>
            <a:off x="793790" y="3058001"/>
            <a:ext cx="7632025" cy="317540"/>
          </a:xfrm>
          <a:prstGeom prst="rect">
            <a:avLst/>
          </a:prstGeom>
          <a:noFill/>
          <a:ln/>
        </p:spPr>
        <p:txBody>
          <a:bodyPr wrap="none" lIns="0" tIns="0" rIns="0" bIns="0" rtlCol="0" anchor="t"/>
          <a:lstStyle/>
          <a:p>
            <a:pPr marL="0" indent="0" algn="l">
              <a:lnSpc>
                <a:spcPts val="2500"/>
              </a:lnSpc>
              <a:buNone/>
            </a:pPr>
            <a:r>
              <a:rPr lang="en-US" sz="2400" b="1" dirty="0">
                <a:solidFill>
                  <a:srgbClr val="404155"/>
                </a:solidFill>
                <a:ea typeface="Nobile" pitchFamily="34" charset="-122"/>
                <a:cs typeface="Nobile" pitchFamily="34" charset="-120"/>
              </a:rPr>
              <a:t>Causes: hackers, insider threats, accidents</a:t>
            </a:r>
            <a:r>
              <a:rPr lang="en-US" sz="1550" b="1" dirty="0">
                <a:solidFill>
                  <a:srgbClr val="404155"/>
                </a:solidFill>
                <a:latin typeface="Nobile" pitchFamily="34" charset="0"/>
                <a:ea typeface="Nobile" pitchFamily="34" charset="-122"/>
                <a:cs typeface="Nobile" pitchFamily="34" charset="-120"/>
              </a:rPr>
              <a:t>.</a:t>
            </a:r>
            <a:endParaRPr lang="en-US" sz="1550" dirty="0"/>
          </a:p>
        </p:txBody>
      </p:sp>
      <p:pic>
        <p:nvPicPr>
          <p:cNvPr id="9" name="Image 1" descr="preencoded.png"/>
          <p:cNvPicPr>
            <a:picLocks noChangeAspect="1"/>
          </p:cNvPicPr>
          <p:nvPr/>
        </p:nvPicPr>
        <p:blipFill>
          <a:blip r:embed="rId3"/>
          <a:stretch>
            <a:fillRect/>
          </a:stretch>
        </p:blipFill>
        <p:spPr>
          <a:xfrm>
            <a:off x="9237583" y="3063835"/>
            <a:ext cx="4926568" cy="492656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29678"/>
            <a:ext cx="6037064" cy="620078"/>
          </a:xfrm>
          <a:prstGeom prst="rect">
            <a:avLst/>
          </a:prstGeom>
          <a:noFill/>
          <a:ln/>
        </p:spPr>
        <p:txBody>
          <a:bodyPr wrap="none" lIns="0" tIns="0" rIns="0" bIns="0" rtlCol="0" anchor="t"/>
          <a:lstStyle/>
          <a:p>
            <a:pPr marL="0" indent="0" algn="l">
              <a:lnSpc>
                <a:spcPts val="4850"/>
              </a:lnSpc>
              <a:buNone/>
            </a:pPr>
            <a:r>
              <a:rPr lang="en-US" sz="3900" b="1" dirty="0">
                <a:solidFill>
                  <a:srgbClr val="1B1B27"/>
                </a:solidFill>
                <a:latin typeface="+mj-lt"/>
                <a:ea typeface="Alexandria" pitchFamily="34" charset="-122"/>
                <a:cs typeface="Alexandria" pitchFamily="34" charset="-120"/>
              </a:rPr>
              <a:t>Causes of Data Breaches</a:t>
            </a:r>
            <a:endParaRPr lang="en-US" sz="3900" b="1" dirty="0">
              <a:latin typeface="+mj-lt"/>
            </a:endParaRPr>
          </a:p>
        </p:txBody>
      </p:sp>
      <p:sp>
        <p:nvSpPr>
          <p:cNvPr id="4" name="Shape 1"/>
          <p:cNvSpPr/>
          <p:nvPr/>
        </p:nvSpPr>
        <p:spPr>
          <a:xfrm>
            <a:off x="6280190" y="2147411"/>
            <a:ext cx="3679031" cy="1476256"/>
          </a:xfrm>
          <a:prstGeom prst="roundRect">
            <a:avLst>
              <a:gd name="adj" fmla="val 5647"/>
            </a:avLst>
          </a:prstGeom>
          <a:solidFill>
            <a:srgbClr val="D2DDF9"/>
          </a:solidFill>
          <a:ln w="7620">
            <a:solidFill>
              <a:srgbClr val="B8C3DF"/>
            </a:solidFill>
            <a:prstDash val="solid"/>
          </a:ln>
        </p:spPr>
        <p:txBody>
          <a:bodyPr/>
          <a:lstStyle/>
          <a:p>
            <a:endParaRPr lang="en-US"/>
          </a:p>
        </p:txBody>
      </p:sp>
      <p:sp>
        <p:nvSpPr>
          <p:cNvPr id="5" name="Text 2"/>
          <p:cNvSpPr/>
          <p:nvPr/>
        </p:nvSpPr>
        <p:spPr>
          <a:xfrm>
            <a:off x="6486168" y="2353389"/>
            <a:ext cx="2480905" cy="310158"/>
          </a:xfrm>
          <a:prstGeom prst="rect">
            <a:avLst/>
          </a:prstGeom>
          <a:noFill/>
          <a:ln/>
        </p:spPr>
        <p:txBody>
          <a:bodyPr wrap="none" lIns="0" tIns="0" rIns="0" bIns="0" rtlCol="0" anchor="t"/>
          <a:lstStyle/>
          <a:p>
            <a:pPr marL="0" indent="0" algn="l">
              <a:lnSpc>
                <a:spcPts val="2400"/>
              </a:lnSpc>
              <a:buNone/>
            </a:pPr>
            <a:r>
              <a:rPr lang="en-US" sz="2400" dirty="0">
                <a:solidFill>
                  <a:srgbClr val="404155"/>
                </a:solidFill>
                <a:ea typeface="Alexandria" pitchFamily="34" charset="-122"/>
                <a:cs typeface="Alexandria" pitchFamily="34" charset="-120"/>
              </a:rPr>
              <a:t>Cyberattacks</a:t>
            </a:r>
            <a:endParaRPr lang="en-US" sz="2400" dirty="0"/>
          </a:p>
        </p:txBody>
      </p:sp>
      <p:sp>
        <p:nvSpPr>
          <p:cNvPr id="6" name="Text 3"/>
          <p:cNvSpPr/>
          <p:nvPr/>
        </p:nvSpPr>
        <p:spPr>
          <a:xfrm>
            <a:off x="6486168" y="2782610"/>
            <a:ext cx="3267075" cy="317540"/>
          </a:xfrm>
          <a:prstGeom prst="rect">
            <a:avLst/>
          </a:prstGeom>
          <a:noFill/>
          <a:ln/>
        </p:spPr>
        <p:txBody>
          <a:bodyPr wrap="non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phishing, malware,</a:t>
            </a:r>
          </a:p>
          <a:p>
            <a:pPr marL="0" indent="0" algn="l">
              <a:lnSpc>
                <a:spcPts val="2500"/>
              </a:lnSpc>
              <a:buNone/>
            </a:pPr>
            <a:r>
              <a:rPr lang="en-US" sz="2400" dirty="0">
                <a:solidFill>
                  <a:srgbClr val="404155"/>
                </a:solidFill>
                <a:ea typeface="Nobile" pitchFamily="34" charset="-122"/>
                <a:cs typeface="Nobile" pitchFamily="34" charset="-120"/>
              </a:rPr>
              <a:t> ransomware</a:t>
            </a:r>
            <a:endParaRPr lang="en-US" sz="2400" dirty="0"/>
          </a:p>
        </p:txBody>
      </p:sp>
      <p:sp>
        <p:nvSpPr>
          <p:cNvPr id="7" name="Shape 4"/>
          <p:cNvSpPr/>
          <p:nvPr/>
        </p:nvSpPr>
        <p:spPr>
          <a:xfrm>
            <a:off x="10058400" y="2097762"/>
            <a:ext cx="3679031" cy="1476256"/>
          </a:xfrm>
          <a:prstGeom prst="roundRect">
            <a:avLst>
              <a:gd name="adj" fmla="val 5647"/>
            </a:avLst>
          </a:prstGeom>
          <a:solidFill>
            <a:srgbClr val="D2DDF9"/>
          </a:solidFill>
          <a:ln w="7620">
            <a:solidFill>
              <a:srgbClr val="B8C3DF"/>
            </a:solidFill>
            <a:prstDash val="solid"/>
          </a:ln>
        </p:spPr>
        <p:txBody>
          <a:bodyPr/>
          <a:lstStyle/>
          <a:p>
            <a:endParaRPr lang="en-US"/>
          </a:p>
        </p:txBody>
      </p:sp>
      <p:sp>
        <p:nvSpPr>
          <p:cNvPr id="8" name="Text 5"/>
          <p:cNvSpPr/>
          <p:nvPr/>
        </p:nvSpPr>
        <p:spPr>
          <a:xfrm>
            <a:off x="10363557" y="2353389"/>
            <a:ext cx="2480905" cy="310158"/>
          </a:xfrm>
          <a:prstGeom prst="rect">
            <a:avLst/>
          </a:prstGeom>
          <a:noFill/>
          <a:ln/>
        </p:spPr>
        <p:txBody>
          <a:bodyPr wrap="none" lIns="0" tIns="0" rIns="0" bIns="0" rtlCol="0" anchor="t"/>
          <a:lstStyle/>
          <a:p>
            <a:pPr marL="0" indent="0" algn="l">
              <a:lnSpc>
                <a:spcPts val="2400"/>
              </a:lnSpc>
              <a:buNone/>
            </a:pPr>
            <a:r>
              <a:rPr lang="en-US" sz="2400" dirty="0">
                <a:solidFill>
                  <a:srgbClr val="404155"/>
                </a:solidFill>
                <a:ea typeface="Alexandria" pitchFamily="34" charset="-122"/>
                <a:cs typeface="Alexandria" pitchFamily="34" charset="-120"/>
              </a:rPr>
              <a:t>Human Error</a:t>
            </a:r>
            <a:endParaRPr lang="en-US" sz="2400" dirty="0"/>
          </a:p>
        </p:txBody>
      </p:sp>
      <p:sp>
        <p:nvSpPr>
          <p:cNvPr id="9" name="Text 6"/>
          <p:cNvSpPr/>
          <p:nvPr/>
        </p:nvSpPr>
        <p:spPr>
          <a:xfrm>
            <a:off x="10363557" y="2782610"/>
            <a:ext cx="3267075" cy="635079"/>
          </a:xfrm>
          <a:prstGeom prst="rect">
            <a:avLst/>
          </a:prstGeom>
          <a:noFill/>
          <a:ln/>
        </p:spPr>
        <p:txBody>
          <a:bodyPr wrap="squar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weak passwords, system misconfiguration</a:t>
            </a:r>
            <a:endParaRPr lang="en-US" sz="2400" dirty="0"/>
          </a:p>
        </p:txBody>
      </p:sp>
      <p:sp>
        <p:nvSpPr>
          <p:cNvPr id="10" name="Shape 7"/>
          <p:cNvSpPr/>
          <p:nvPr/>
        </p:nvSpPr>
        <p:spPr>
          <a:xfrm>
            <a:off x="6181010" y="3822025"/>
            <a:ext cx="7556421" cy="1158716"/>
          </a:xfrm>
          <a:prstGeom prst="roundRect">
            <a:avLst>
              <a:gd name="adj" fmla="val 7194"/>
            </a:avLst>
          </a:prstGeom>
          <a:solidFill>
            <a:srgbClr val="D2DDF9"/>
          </a:solidFill>
          <a:ln w="7620">
            <a:solidFill>
              <a:srgbClr val="B8C3DF"/>
            </a:solidFill>
            <a:prstDash val="solid"/>
          </a:ln>
        </p:spPr>
        <p:txBody>
          <a:bodyPr/>
          <a:lstStyle/>
          <a:p>
            <a:endParaRPr lang="en-US"/>
          </a:p>
        </p:txBody>
      </p:sp>
      <p:sp>
        <p:nvSpPr>
          <p:cNvPr id="11" name="Text 8"/>
          <p:cNvSpPr/>
          <p:nvPr/>
        </p:nvSpPr>
        <p:spPr>
          <a:xfrm>
            <a:off x="6486168" y="4028003"/>
            <a:ext cx="2480905" cy="310158"/>
          </a:xfrm>
          <a:prstGeom prst="rect">
            <a:avLst/>
          </a:prstGeom>
          <a:noFill/>
          <a:ln/>
        </p:spPr>
        <p:txBody>
          <a:bodyPr wrap="none" lIns="0" tIns="0" rIns="0" bIns="0" rtlCol="0" anchor="t"/>
          <a:lstStyle/>
          <a:p>
            <a:pPr marL="0" indent="0" algn="l">
              <a:lnSpc>
                <a:spcPts val="2400"/>
              </a:lnSpc>
              <a:buNone/>
            </a:pPr>
            <a:r>
              <a:rPr lang="en-US" sz="2400" dirty="0">
                <a:solidFill>
                  <a:srgbClr val="404155"/>
                </a:solidFill>
                <a:latin typeface="+mj-lt"/>
                <a:ea typeface="Alexandria" pitchFamily="34" charset="-122"/>
                <a:cs typeface="Alexandria" pitchFamily="34" charset="-120"/>
              </a:rPr>
              <a:t>Outdated Systems</a:t>
            </a:r>
            <a:endParaRPr lang="en-US" sz="2400" dirty="0">
              <a:latin typeface="+mj-lt"/>
            </a:endParaRPr>
          </a:p>
        </p:txBody>
      </p:sp>
      <p:sp>
        <p:nvSpPr>
          <p:cNvPr id="12" name="Text 9"/>
          <p:cNvSpPr/>
          <p:nvPr/>
        </p:nvSpPr>
        <p:spPr>
          <a:xfrm>
            <a:off x="6486168" y="4457224"/>
            <a:ext cx="7144464" cy="317540"/>
          </a:xfrm>
          <a:prstGeom prst="rect">
            <a:avLst/>
          </a:prstGeom>
          <a:noFill/>
          <a:ln/>
        </p:spPr>
        <p:txBody>
          <a:bodyPr wrap="none" lIns="0" tIns="0" rIns="0" bIns="0" rtlCol="0" anchor="t"/>
          <a:lstStyle/>
          <a:p>
            <a:pPr marL="0" indent="0" algn="l">
              <a:lnSpc>
                <a:spcPts val="2500"/>
              </a:lnSpc>
              <a:buNone/>
            </a:pPr>
            <a:r>
              <a:rPr lang="en-US" sz="2400" dirty="0">
                <a:solidFill>
                  <a:srgbClr val="404155"/>
                </a:solidFill>
                <a:latin typeface="+mj-lt"/>
                <a:ea typeface="Nobile" pitchFamily="34" charset="-122"/>
                <a:cs typeface="Nobile" pitchFamily="34" charset="-120"/>
              </a:rPr>
              <a:t>unpatched software and systems</a:t>
            </a:r>
            <a:endParaRPr lang="en-US" sz="2400" dirty="0">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37317" y="300633"/>
            <a:ext cx="3485555" cy="341709"/>
          </a:xfrm>
          <a:prstGeom prst="rect">
            <a:avLst/>
          </a:prstGeom>
          <a:noFill/>
          <a:ln/>
        </p:spPr>
        <p:txBody>
          <a:bodyPr wrap="none" lIns="0" tIns="0" rIns="0" bIns="0" rtlCol="0" anchor="t"/>
          <a:lstStyle/>
          <a:p>
            <a:pPr marL="0" indent="0" algn="l">
              <a:lnSpc>
                <a:spcPts val="2650"/>
              </a:lnSpc>
              <a:buNone/>
            </a:pPr>
            <a:r>
              <a:rPr lang="en-US" sz="2400" b="1" dirty="0">
                <a:solidFill>
                  <a:srgbClr val="1B1B27"/>
                </a:solidFill>
                <a:latin typeface="+mj-lt"/>
                <a:ea typeface="Alexandria" pitchFamily="34" charset="-122"/>
                <a:cs typeface="Alexandria" pitchFamily="34" charset="-120"/>
              </a:rPr>
              <a:t>Impacts of Data Breaches</a:t>
            </a:r>
            <a:endParaRPr lang="en-US" sz="2400" b="1" dirty="0">
              <a:latin typeface="+mj-lt"/>
            </a:endParaRPr>
          </a:p>
        </p:txBody>
      </p:sp>
      <p:pic>
        <p:nvPicPr>
          <p:cNvPr id="3" name="Image 0" descr="preencoded.png"/>
          <p:cNvPicPr>
            <a:picLocks noChangeAspect="1"/>
          </p:cNvPicPr>
          <p:nvPr/>
        </p:nvPicPr>
        <p:blipFill>
          <a:blip r:embed="rId3"/>
          <a:stretch>
            <a:fillRect/>
          </a:stretch>
        </p:blipFill>
        <p:spPr>
          <a:xfrm>
            <a:off x="437317" y="860941"/>
            <a:ext cx="273368" cy="273368"/>
          </a:xfrm>
          <a:prstGeom prst="rect">
            <a:avLst/>
          </a:prstGeom>
        </p:spPr>
      </p:pic>
      <p:sp>
        <p:nvSpPr>
          <p:cNvPr id="4" name="Text 1"/>
          <p:cNvSpPr/>
          <p:nvPr/>
        </p:nvSpPr>
        <p:spPr>
          <a:xfrm>
            <a:off x="437317" y="1270992"/>
            <a:ext cx="1366837" cy="170855"/>
          </a:xfrm>
          <a:prstGeom prst="rect">
            <a:avLst/>
          </a:prstGeom>
          <a:noFill/>
          <a:ln/>
        </p:spPr>
        <p:txBody>
          <a:bodyPr wrap="none" lIns="0" tIns="0" rIns="0" bIns="0" rtlCol="0" anchor="t"/>
          <a:lstStyle/>
          <a:p>
            <a:pPr marL="0" indent="0" algn="l">
              <a:lnSpc>
                <a:spcPts val="1300"/>
              </a:lnSpc>
              <a:buNone/>
            </a:pPr>
            <a:r>
              <a:rPr lang="en-US" sz="1600" dirty="0">
                <a:solidFill>
                  <a:srgbClr val="404155"/>
                </a:solidFill>
                <a:ea typeface="Alexandria" pitchFamily="34" charset="-122"/>
                <a:cs typeface="Alexandria" pitchFamily="34" charset="-120"/>
              </a:rPr>
              <a:t>Financial Loss</a:t>
            </a:r>
            <a:endParaRPr lang="en-US" sz="1600" dirty="0"/>
          </a:p>
        </p:txBody>
      </p:sp>
      <p:sp>
        <p:nvSpPr>
          <p:cNvPr id="5" name="Text 2"/>
          <p:cNvSpPr/>
          <p:nvPr/>
        </p:nvSpPr>
        <p:spPr>
          <a:xfrm>
            <a:off x="315397" y="1507450"/>
            <a:ext cx="4494133" cy="174784"/>
          </a:xfrm>
          <a:prstGeom prst="rect">
            <a:avLst/>
          </a:prstGeom>
          <a:noFill/>
          <a:ln/>
        </p:spPr>
        <p:txBody>
          <a:bodyPr wrap="none" lIns="0" tIns="0" rIns="0" bIns="0" rtlCol="0" anchor="t"/>
          <a:lstStyle/>
          <a:p>
            <a:pPr marL="0" indent="0" algn="l">
              <a:lnSpc>
                <a:spcPts val="1350"/>
              </a:lnSpc>
              <a:buNone/>
            </a:pPr>
            <a:r>
              <a:rPr lang="en-US" sz="1600" dirty="0">
                <a:solidFill>
                  <a:srgbClr val="404155"/>
                </a:solidFill>
                <a:ea typeface="Nobile" pitchFamily="34" charset="-122"/>
                <a:cs typeface="Nobile" pitchFamily="34" charset="-120"/>
              </a:rPr>
              <a:t>lawsuits, fines, recovery costs</a:t>
            </a:r>
            <a:endParaRPr lang="en-US" sz="1600" dirty="0"/>
          </a:p>
        </p:txBody>
      </p:sp>
      <p:pic>
        <p:nvPicPr>
          <p:cNvPr id="6" name="Image 1" descr="preencoded.png"/>
          <p:cNvPicPr>
            <a:picLocks noChangeAspect="1"/>
          </p:cNvPicPr>
          <p:nvPr/>
        </p:nvPicPr>
        <p:blipFill>
          <a:blip r:embed="rId4"/>
          <a:stretch>
            <a:fillRect/>
          </a:stretch>
        </p:blipFill>
        <p:spPr>
          <a:xfrm>
            <a:off x="5068133" y="860941"/>
            <a:ext cx="273368" cy="273368"/>
          </a:xfrm>
          <a:prstGeom prst="rect">
            <a:avLst/>
          </a:prstGeom>
        </p:spPr>
      </p:pic>
      <p:sp>
        <p:nvSpPr>
          <p:cNvPr id="7" name="Text 3"/>
          <p:cNvSpPr/>
          <p:nvPr/>
        </p:nvSpPr>
        <p:spPr>
          <a:xfrm>
            <a:off x="5068133" y="1270992"/>
            <a:ext cx="1500188" cy="170855"/>
          </a:xfrm>
          <a:prstGeom prst="rect">
            <a:avLst/>
          </a:prstGeom>
          <a:noFill/>
          <a:ln/>
        </p:spPr>
        <p:txBody>
          <a:bodyPr wrap="none" lIns="0" tIns="0" rIns="0" bIns="0" rtlCol="0" anchor="t"/>
          <a:lstStyle/>
          <a:p>
            <a:pPr marL="0" indent="0" algn="l">
              <a:lnSpc>
                <a:spcPts val="1300"/>
              </a:lnSpc>
              <a:buNone/>
            </a:pPr>
            <a:r>
              <a:rPr lang="en-US" sz="1600" dirty="0">
                <a:solidFill>
                  <a:srgbClr val="404155"/>
                </a:solidFill>
                <a:ea typeface="Alexandria" pitchFamily="34" charset="-122"/>
                <a:cs typeface="Alexandria" pitchFamily="34" charset="-120"/>
              </a:rPr>
              <a:t>Reputational Damage</a:t>
            </a:r>
            <a:endParaRPr lang="en-US" sz="1600" dirty="0"/>
          </a:p>
        </p:txBody>
      </p:sp>
      <p:sp>
        <p:nvSpPr>
          <p:cNvPr id="8" name="Text 4"/>
          <p:cNvSpPr/>
          <p:nvPr/>
        </p:nvSpPr>
        <p:spPr>
          <a:xfrm>
            <a:off x="5068133" y="1507450"/>
            <a:ext cx="4494133" cy="174784"/>
          </a:xfrm>
          <a:prstGeom prst="rect">
            <a:avLst/>
          </a:prstGeom>
          <a:noFill/>
          <a:ln/>
        </p:spPr>
        <p:txBody>
          <a:bodyPr wrap="none" lIns="0" tIns="0" rIns="0" bIns="0" rtlCol="0" anchor="t"/>
          <a:lstStyle/>
          <a:p>
            <a:pPr marL="0" indent="0" algn="l">
              <a:lnSpc>
                <a:spcPts val="1350"/>
              </a:lnSpc>
              <a:buNone/>
            </a:pPr>
            <a:r>
              <a:rPr lang="en-US" sz="1600" dirty="0">
                <a:solidFill>
                  <a:srgbClr val="404155"/>
                </a:solidFill>
                <a:ea typeface="Nobile" pitchFamily="34" charset="-122"/>
                <a:cs typeface="Nobile" pitchFamily="34" charset="-120"/>
              </a:rPr>
              <a:t>loss of trust</a:t>
            </a:r>
            <a:endParaRPr lang="en-US" sz="1600" dirty="0"/>
          </a:p>
        </p:txBody>
      </p:sp>
      <p:pic>
        <p:nvPicPr>
          <p:cNvPr id="9" name="Image 2" descr="preencoded.png"/>
          <p:cNvPicPr>
            <a:picLocks noChangeAspect="1"/>
          </p:cNvPicPr>
          <p:nvPr/>
        </p:nvPicPr>
        <p:blipFill>
          <a:blip r:embed="rId5"/>
          <a:stretch>
            <a:fillRect/>
          </a:stretch>
        </p:blipFill>
        <p:spPr>
          <a:xfrm>
            <a:off x="9698950" y="860941"/>
            <a:ext cx="273368" cy="273368"/>
          </a:xfrm>
          <a:prstGeom prst="rect">
            <a:avLst/>
          </a:prstGeom>
        </p:spPr>
      </p:pic>
      <p:sp>
        <p:nvSpPr>
          <p:cNvPr id="10" name="Text 5"/>
          <p:cNvSpPr/>
          <p:nvPr/>
        </p:nvSpPr>
        <p:spPr>
          <a:xfrm>
            <a:off x="9698950" y="1270992"/>
            <a:ext cx="1557218" cy="170855"/>
          </a:xfrm>
          <a:prstGeom prst="rect">
            <a:avLst/>
          </a:prstGeom>
          <a:noFill/>
          <a:ln/>
        </p:spPr>
        <p:txBody>
          <a:bodyPr wrap="none" lIns="0" tIns="0" rIns="0" bIns="0" rtlCol="0" anchor="t"/>
          <a:lstStyle/>
          <a:p>
            <a:pPr marL="0" indent="0" algn="l">
              <a:lnSpc>
                <a:spcPts val="1300"/>
              </a:lnSpc>
              <a:buNone/>
            </a:pPr>
            <a:r>
              <a:rPr lang="en-US" sz="1600" dirty="0">
                <a:solidFill>
                  <a:srgbClr val="404155"/>
                </a:solidFill>
                <a:ea typeface="Alexandria" pitchFamily="34" charset="-122"/>
                <a:cs typeface="Alexandria" pitchFamily="34" charset="-120"/>
              </a:rPr>
              <a:t>Operational Disruption</a:t>
            </a:r>
            <a:endParaRPr lang="en-US" sz="1600" dirty="0"/>
          </a:p>
        </p:txBody>
      </p:sp>
      <p:sp>
        <p:nvSpPr>
          <p:cNvPr id="11" name="Text 6"/>
          <p:cNvSpPr/>
          <p:nvPr/>
        </p:nvSpPr>
        <p:spPr>
          <a:xfrm>
            <a:off x="9698950" y="1507450"/>
            <a:ext cx="4494133" cy="174784"/>
          </a:xfrm>
          <a:prstGeom prst="rect">
            <a:avLst/>
          </a:prstGeom>
          <a:noFill/>
          <a:ln/>
        </p:spPr>
        <p:txBody>
          <a:bodyPr wrap="none" lIns="0" tIns="0" rIns="0" bIns="0" rtlCol="0" anchor="t"/>
          <a:lstStyle/>
          <a:p>
            <a:pPr marL="0" indent="0" algn="l">
              <a:lnSpc>
                <a:spcPts val="1350"/>
              </a:lnSpc>
              <a:buNone/>
            </a:pPr>
            <a:r>
              <a:rPr lang="en-US" sz="1600" dirty="0">
                <a:solidFill>
                  <a:srgbClr val="404155"/>
                </a:solidFill>
                <a:ea typeface="Nobile" pitchFamily="34" charset="-122"/>
                <a:cs typeface="Nobile" pitchFamily="34" charset="-120"/>
              </a:rPr>
              <a:t>downtime, lost productivity</a:t>
            </a:r>
            <a:endParaRPr lang="en-US" sz="1600" dirty="0"/>
          </a:p>
        </p:txBody>
      </p:sp>
      <p:pic>
        <p:nvPicPr>
          <p:cNvPr id="12" name="Image 3" descr="preencoded.png"/>
          <p:cNvPicPr>
            <a:picLocks noChangeAspect="1"/>
          </p:cNvPicPr>
          <p:nvPr/>
        </p:nvPicPr>
        <p:blipFill>
          <a:blip r:embed="rId6"/>
          <a:stretch>
            <a:fillRect/>
          </a:stretch>
        </p:blipFill>
        <p:spPr>
          <a:xfrm>
            <a:off x="437317" y="1999417"/>
            <a:ext cx="10100787" cy="56092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8649"/>
          </a:xfrm>
          <a:prstGeom prst="rect">
            <a:avLst/>
          </a:prstGeom>
        </p:spPr>
      </p:pic>
      <p:sp>
        <p:nvSpPr>
          <p:cNvPr id="3" name="Text 0"/>
          <p:cNvSpPr/>
          <p:nvPr/>
        </p:nvSpPr>
        <p:spPr>
          <a:xfrm>
            <a:off x="6136362" y="446842"/>
            <a:ext cx="5216247" cy="507802"/>
          </a:xfrm>
          <a:prstGeom prst="rect">
            <a:avLst/>
          </a:prstGeom>
          <a:noFill/>
          <a:ln/>
        </p:spPr>
        <p:txBody>
          <a:bodyPr wrap="none" lIns="0" tIns="0" rIns="0" bIns="0" rtlCol="0" anchor="t"/>
          <a:lstStyle/>
          <a:p>
            <a:pPr marL="0" indent="0" algn="l">
              <a:lnSpc>
                <a:spcPts val="3950"/>
              </a:lnSpc>
              <a:buNone/>
            </a:pPr>
            <a:r>
              <a:rPr lang="en-US" sz="3150" b="1" dirty="0">
                <a:solidFill>
                  <a:srgbClr val="1B1B27"/>
                </a:solidFill>
                <a:ea typeface="Alexandria" pitchFamily="34" charset="-122"/>
                <a:cs typeface="Alexandria" pitchFamily="34" charset="-120"/>
              </a:rPr>
              <a:t>Preventing Data Breaches</a:t>
            </a:r>
            <a:endParaRPr lang="en-US" sz="3150" b="1" dirty="0"/>
          </a:p>
        </p:txBody>
      </p:sp>
      <p:sp>
        <p:nvSpPr>
          <p:cNvPr id="4" name="Text 1"/>
          <p:cNvSpPr/>
          <p:nvPr/>
        </p:nvSpPr>
        <p:spPr>
          <a:xfrm>
            <a:off x="6136362" y="1198364"/>
            <a:ext cx="162401" cy="203121"/>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Alexandria Light" pitchFamily="34" charset="-122"/>
                <a:cs typeface="Alexandria Light" pitchFamily="34" charset="-120"/>
              </a:rPr>
              <a:t>01</a:t>
            </a:r>
            <a:endParaRPr lang="en-US" sz="2400" dirty="0"/>
          </a:p>
        </p:txBody>
      </p:sp>
      <p:sp>
        <p:nvSpPr>
          <p:cNvPr id="5" name="Shape 2"/>
          <p:cNvSpPr/>
          <p:nvPr/>
        </p:nvSpPr>
        <p:spPr>
          <a:xfrm>
            <a:off x="6136362" y="1451610"/>
            <a:ext cx="7844076" cy="22860"/>
          </a:xfrm>
          <a:prstGeom prst="rect">
            <a:avLst/>
          </a:prstGeom>
          <a:solidFill>
            <a:srgbClr val="1B54DA"/>
          </a:solidFill>
          <a:ln/>
        </p:spPr>
        <p:txBody>
          <a:bodyPr/>
          <a:lstStyle/>
          <a:p>
            <a:endParaRPr lang="en-US"/>
          </a:p>
        </p:txBody>
      </p:sp>
      <p:sp>
        <p:nvSpPr>
          <p:cNvPr id="6" name="Text 3"/>
          <p:cNvSpPr/>
          <p:nvPr/>
        </p:nvSpPr>
        <p:spPr>
          <a:xfrm>
            <a:off x="6136362" y="1578531"/>
            <a:ext cx="2255639" cy="253841"/>
          </a:xfrm>
          <a:prstGeom prst="rect">
            <a:avLst/>
          </a:prstGeom>
          <a:noFill/>
          <a:ln/>
        </p:spPr>
        <p:txBody>
          <a:bodyPr wrap="none" lIns="0" tIns="0" rIns="0" bIns="0" rtlCol="0" anchor="t"/>
          <a:lstStyle/>
          <a:p>
            <a:pPr marL="0" indent="0" algn="l">
              <a:lnSpc>
                <a:spcPts val="1950"/>
              </a:lnSpc>
              <a:buNone/>
            </a:pPr>
            <a:r>
              <a:rPr lang="en-US" sz="2400" dirty="0">
                <a:solidFill>
                  <a:srgbClr val="404155"/>
                </a:solidFill>
                <a:ea typeface="Alexandria" pitchFamily="34" charset="-122"/>
                <a:cs typeface="Alexandria" pitchFamily="34" charset="-120"/>
              </a:rPr>
              <a:t>Strong Authentication</a:t>
            </a:r>
            <a:endParaRPr lang="en-US" sz="2400" dirty="0"/>
          </a:p>
        </p:txBody>
      </p:sp>
      <p:sp>
        <p:nvSpPr>
          <p:cNvPr id="7" name="Text 4"/>
          <p:cNvSpPr/>
          <p:nvPr/>
        </p:nvSpPr>
        <p:spPr>
          <a:xfrm>
            <a:off x="6136362" y="1929765"/>
            <a:ext cx="7844076" cy="260033"/>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Nobile" pitchFamily="34" charset="-122"/>
                <a:cs typeface="Nobile" pitchFamily="34" charset="-120"/>
              </a:rPr>
              <a:t>Strong passwords and multi-factor authentication</a:t>
            </a:r>
            <a:r>
              <a:rPr lang="en-US" sz="2400" dirty="0">
                <a:solidFill>
                  <a:srgbClr val="404155"/>
                </a:solidFill>
                <a:latin typeface="Nobile" pitchFamily="34" charset="0"/>
                <a:ea typeface="Nobile" pitchFamily="34" charset="-122"/>
                <a:cs typeface="Nobile" pitchFamily="34" charset="-120"/>
              </a:rPr>
              <a:t>.</a:t>
            </a:r>
            <a:endParaRPr lang="en-US" sz="2400" dirty="0"/>
          </a:p>
        </p:txBody>
      </p:sp>
      <p:sp>
        <p:nvSpPr>
          <p:cNvPr id="8" name="Text 5"/>
          <p:cNvSpPr/>
          <p:nvPr/>
        </p:nvSpPr>
        <p:spPr>
          <a:xfrm>
            <a:off x="6136362" y="2474000"/>
            <a:ext cx="162401" cy="203121"/>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Alexandria Light" pitchFamily="34" charset="-122"/>
                <a:cs typeface="Alexandria Light" pitchFamily="34" charset="-120"/>
              </a:rPr>
              <a:t>02</a:t>
            </a:r>
            <a:endParaRPr lang="en-US" sz="2400" dirty="0"/>
          </a:p>
        </p:txBody>
      </p:sp>
      <p:sp>
        <p:nvSpPr>
          <p:cNvPr id="9" name="Shape 6"/>
          <p:cNvSpPr/>
          <p:nvPr/>
        </p:nvSpPr>
        <p:spPr>
          <a:xfrm>
            <a:off x="6136362" y="2727246"/>
            <a:ext cx="7844076" cy="22860"/>
          </a:xfrm>
          <a:prstGeom prst="rect">
            <a:avLst/>
          </a:prstGeom>
          <a:solidFill>
            <a:srgbClr val="1B54DA"/>
          </a:solidFill>
          <a:ln/>
        </p:spPr>
        <p:txBody>
          <a:bodyPr/>
          <a:lstStyle/>
          <a:p>
            <a:endParaRPr lang="en-US"/>
          </a:p>
        </p:txBody>
      </p:sp>
      <p:sp>
        <p:nvSpPr>
          <p:cNvPr id="10" name="Text 7"/>
          <p:cNvSpPr/>
          <p:nvPr/>
        </p:nvSpPr>
        <p:spPr>
          <a:xfrm>
            <a:off x="6136362" y="2854166"/>
            <a:ext cx="2031206" cy="253841"/>
          </a:xfrm>
          <a:prstGeom prst="rect">
            <a:avLst/>
          </a:prstGeom>
          <a:noFill/>
          <a:ln/>
        </p:spPr>
        <p:txBody>
          <a:bodyPr wrap="none" lIns="0" tIns="0" rIns="0" bIns="0" rtlCol="0" anchor="t"/>
          <a:lstStyle/>
          <a:p>
            <a:pPr marL="0" indent="0" algn="l">
              <a:lnSpc>
                <a:spcPts val="1950"/>
              </a:lnSpc>
              <a:buNone/>
            </a:pPr>
            <a:r>
              <a:rPr lang="en-US" sz="2400" dirty="0">
                <a:solidFill>
                  <a:srgbClr val="404155"/>
                </a:solidFill>
                <a:ea typeface="Alexandria" pitchFamily="34" charset="-122"/>
                <a:cs typeface="Alexandria" pitchFamily="34" charset="-120"/>
              </a:rPr>
              <a:t>System Updates</a:t>
            </a:r>
            <a:endParaRPr lang="en-US" sz="2400" dirty="0"/>
          </a:p>
        </p:txBody>
      </p:sp>
      <p:sp>
        <p:nvSpPr>
          <p:cNvPr id="11" name="Text 8"/>
          <p:cNvSpPr/>
          <p:nvPr/>
        </p:nvSpPr>
        <p:spPr>
          <a:xfrm>
            <a:off x="6136362" y="3205401"/>
            <a:ext cx="7844076" cy="260033"/>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Nobile" pitchFamily="34" charset="-122"/>
                <a:cs typeface="Nobile" pitchFamily="34" charset="-120"/>
              </a:rPr>
              <a:t>Regular software updates and patches</a:t>
            </a:r>
            <a:r>
              <a:rPr lang="en-US" sz="1250" dirty="0">
                <a:solidFill>
                  <a:srgbClr val="404155"/>
                </a:solidFill>
                <a:latin typeface="Nobile" pitchFamily="34" charset="0"/>
                <a:ea typeface="Nobile" pitchFamily="34" charset="-122"/>
                <a:cs typeface="Nobile" pitchFamily="34" charset="-120"/>
              </a:rPr>
              <a:t>.</a:t>
            </a:r>
            <a:endParaRPr lang="en-US" sz="1250" dirty="0"/>
          </a:p>
        </p:txBody>
      </p:sp>
      <p:sp>
        <p:nvSpPr>
          <p:cNvPr id="12" name="Text 9"/>
          <p:cNvSpPr/>
          <p:nvPr/>
        </p:nvSpPr>
        <p:spPr>
          <a:xfrm>
            <a:off x="6136362" y="3749635"/>
            <a:ext cx="162401" cy="203121"/>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Alexandria Light" pitchFamily="34" charset="-122"/>
                <a:cs typeface="Alexandria Light" pitchFamily="34" charset="-120"/>
              </a:rPr>
              <a:t>03</a:t>
            </a:r>
            <a:endParaRPr lang="en-US" sz="2400" dirty="0"/>
          </a:p>
        </p:txBody>
      </p:sp>
      <p:sp>
        <p:nvSpPr>
          <p:cNvPr id="13" name="Shape 10"/>
          <p:cNvSpPr/>
          <p:nvPr/>
        </p:nvSpPr>
        <p:spPr>
          <a:xfrm>
            <a:off x="6136362" y="4002881"/>
            <a:ext cx="7844076" cy="22860"/>
          </a:xfrm>
          <a:prstGeom prst="rect">
            <a:avLst/>
          </a:prstGeom>
          <a:solidFill>
            <a:srgbClr val="1B54DA"/>
          </a:solidFill>
          <a:ln/>
        </p:spPr>
        <p:txBody>
          <a:bodyPr/>
          <a:lstStyle/>
          <a:p>
            <a:endParaRPr lang="en-US"/>
          </a:p>
        </p:txBody>
      </p:sp>
      <p:sp>
        <p:nvSpPr>
          <p:cNvPr id="14" name="Text 11"/>
          <p:cNvSpPr/>
          <p:nvPr/>
        </p:nvSpPr>
        <p:spPr>
          <a:xfrm>
            <a:off x="6136362" y="4129802"/>
            <a:ext cx="2031206" cy="253841"/>
          </a:xfrm>
          <a:prstGeom prst="rect">
            <a:avLst/>
          </a:prstGeom>
          <a:noFill/>
          <a:ln/>
        </p:spPr>
        <p:txBody>
          <a:bodyPr wrap="none" lIns="0" tIns="0" rIns="0" bIns="0" rtlCol="0" anchor="t"/>
          <a:lstStyle/>
          <a:p>
            <a:pPr marL="0" indent="0" algn="l">
              <a:lnSpc>
                <a:spcPts val="1950"/>
              </a:lnSpc>
              <a:buNone/>
            </a:pPr>
            <a:r>
              <a:rPr lang="en-US" sz="2400" dirty="0">
                <a:solidFill>
                  <a:srgbClr val="404155"/>
                </a:solidFill>
                <a:ea typeface="Alexandria" pitchFamily="34" charset="-122"/>
                <a:cs typeface="Alexandria" pitchFamily="34" charset="-120"/>
              </a:rPr>
              <a:t>Employee Training</a:t>
            </a:r>
            <a:endParaRPr lang="en-US" sz="2400" dirty="0"/>
          </a:p>
        </p:txBody>
      </p:sp>
      <p:sp>
        <p:nvSpPr>
          <p:cNvPr id="15" name="Text 12"/>
          <p:cNvSpPr/>
          <p:nvPr/>
        </p:nvSpPr>
        <p:spPr>
          <a:xfrm>
            <a:off x="6136362" y="4481036"/>
            <a:ext cx="7844076" cy="260033"/>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Nobile" pitchFamily="34" charset="-122"/>
                <a:cs typeface="Nobile" pitchFamily="34" charset="-120"/>
              </a:rPr>
              <a:t>Employee training about phishing and cyber hygiene.</a:t>
            </a:r>
            <a:endParaRPr lang="en-US" sz="2400" dirty="0"/>
          </a:p>
        </p:txBody>
      </p:sp>
      <p:sp>
        <p:nvSpPr>
          <p:cNvPr id="16" name="Text 13"/>
          <p:cNvSpPr/>
          <p:nvPr/>
        </p:nvSpPr>
        <p:spPr>
          <a:xfrm>
            <a:off x="6136362" y="5025271"/>
            <a:ext cx="162401" cy="203121"/>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ea typeface="Alexandria Light" pitchFamily="34" charset="-122"/>
                <a:cs typeface="Alexandria Light" pitchFamily="34" charset="-120"/>
              </a:rPr>
              <a:t>04</a:t>
            </a:r>
            <a:endParaRPr lang="en-US" sz="2400" dirty="0"/>
          </a:p>
        </p:txBody>
      </p:sp>
      <p:sp>
        <p:nvSpPr>
          <p:cNvPr id="17" name="Shape 14"/>
          <p:cNvSpPr/>
          <p:nvPr/>
        </p:nvSpPr>
        <p:spPr>
          <a:xfrm>
            <a:off x="6136362" y="5278517"/>
            <a:ext cx="7844076" cy="22860"/>
          </a:xfrm>
          <a:prstGeom prst="rect">
            <a:avLst/>
          </a:prstGeom>
          <a:solidFill>
            <a:srgbClr val="1B54DA"/>
          </a:solidFill>
          <a:ln/>
        </p:spPr>
        <p:txBody>
          <a:bodyPr/>
          <a:lstStyle/>
          <a:p>
            <a:endParaRPr lang="en-US"/>
          </a:p>
        </p:txBody>
      </p:sp>
      <p:sp>
        <p:nvSpPr>
          <p:cNvPr id="18" name="Text 15"/>
          <p:cNvSpPr/>
          <p:nvPr/>
        </p:nvSpPr>
        <p:spPr>
          <a:xfrm>
            <a:off x="6136362" y="5405438"/>
            <a:ext cx="2031206" cy="253841"/>
          </a:xfrm>
          <a:prstGeom prst="rect">
            <a:avLst/>
          </a:prstGeom>
          <a:noFill/>
          <a:ln/>
        </p:spPr>
        <p:txBody>
          <a:bodyPr wrap="none" lIns="0" tIns="0" rIns="0" bIns="0" rtlCol="0" anchor="t"/>
          <a:lstStyle/>
          <a:p>
            <a:pPr marL="0" indent="0" algn="l">
              <a:lnSpc>
                <a:spcPts val="1950"/>
              </a:lnSpc>
              <a:buNone/>
            </a:pPr>
            <a:r>
              <a:rPr lang="en-US" sz="2400" dirty="0">
                <a:solidFill>
                  <a:srgbClr val="404155"/>
                </a:solidFill>
                <a:ea typeface="Alexandria" pitchFamily="34" charset="-122"/>
                <a:cs typeface="Alexandria" pitchFamily="34" charset="-120"/>
              </a:rPr>
              <a:t>Response Planning</a:t>
            </a:r>
            <a:endParaRPr lang="en-US" sz="2400" dirty="0"/>
          </a:p>
        </p:txBody>
      </p:sp>
      <p:sp>
        <p:nvSpPr>
          <p:cNvPr id="19" name="Text 16"/>
          <p:cNvSpPr/>
          <p:nvPr/>
        </p:nvSpPr>
        <p:spPr>
          <a:xfrm>
            <a:off x="6136362" y="5756672"/>
            <a:ext cx="7844076" cy="260033"/>
          </a:xfrm>
          <a:prstGeom prst="rect">
            <a:avLst/>
          </a:prstGeom>
          <a:noFill/>
          <a:ln/>
        </p:spPr>
        <p:txBody>
          <a:bodyPr wrap="none" lIns="0" tIns="0" rIns="0" bIns="0" rtlCol="0" anchor="t"/>
          <a:lstStyle/>
          <a:p>
            <a:pPr marL="0" indent="0" algn="l">
              <a:lnSpc>
                <a:spcPts val="2000"/>
              </a:lnSpc>
              <a:buNone/>
            </a:pPr>
            <a:r>
              <a:rPr lang="en-US" sz="2400" dirty="0">
                <a:solidFill>
                  <a:srgbClr val="404155"/>
                </a:solidFill>
                <a:latin typeface="+mj-lt"/>
                <a:ea typeface="Nobile" pitchFamily="34" charset="-122"/>
                <a:cs typeface="Nobile" pitchFamily="34" charset="-120"/>
              </a:rPr>
              <a:t>Incident response planning</a:t>
            </a:r>
            <a:r>
              <a:rPr lang="en-US" sz="1250" dirty="0">
                <a:solidFill>
                  <a:srgbClr val="404155"/>
                </a:solidFill>
                <a:latin typeface="Nobile" pitchFamily="34" charset="0"/>
                <a:ea typeface="Nobile" pitchFamily="34" charset="-122"/>
                <a:cs typeface="Nobile" pitchFamily="34" charset="-120"/>
              </a:rPr>
              <a:t>.</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7096" y="396716"/>
            <a:ext cx="5976580" cy="450890"/>
          </a:xfrm>
          <a:prstGeom prst="rect">
            <a:avLst/>
          </a:prstGeom>
          <a:noFill/>
          <a:ln/>
        </p:spPr>
        <p:txBody>
          <a:bodyPr wrap="none" lIns="0" tIns="0" rIns="0" bIns="0" rtlCol="0" anchor="t"/>
          <a:lstStyle/>
          <a:p>
            <a:pPr marL="0" indent="0" algn="l">
              <a:lnSpc>
                <a:spcPts val="3550"/>
              </a:lnSpc>
              <a:buNone/>
            </a:pPr>
            <a:r>
              <a:rPr lang="en-US" sz="3600" b="1" dirty="0">
                <a:solidFill>
                  <a:srgbClr val="1B1B27"/>
                </a:solidFill>
                <a:latin typeface="+mj-lt"/>
                <a:ea typeface="Alexandria" pitchFamily="34" charset="-122"/>
                <a:cs typeface="Alexandria" pitchFamily="34" charset="-120"/>
              </a:rPr>
              <a:t>Case Study – Target Breach (2013)</a:t>
            </a:r>
            <a:endParaRPr lang="en-US" sz="3600" b="1" dirty="0">
              <a:latin typeface="+mj-lt"/>
            </a:endParaRPr>
          </a:p>
        </p:txBody>
      </p:sp>
      <p:sp>
        <p:nvSpPr>
          <p:cNvPr id="3" name="Text 1"/>
          <p:cNvSpPr/>
          <p:nvPr/>
        </p:nvSpPr>
        <p:spPr>
          <a:xfrm>
            <a:off x="577096" y="1208127"/>
            <a:ext cx="2164199" cy="270510"/>
          </a:xfrm>
          <a:prstGeom prst="rect">
            <a:avLst/>
          </a:prstGeom>
          <a:noFill/>
          <a:ln/>
        </p:spPr>
        <p:txBody>
          <a:bodyPr wrap="none" lIns="0" tIns="0" rIns="0" bIns="0" rtlCol="0" anchor="t"/>
          <a:lstStyle/>
          <a:p>
            <a:pPr marL="0" indent="0" algn="l">
              <a:lnSpc>
                <a:spcPts val="2100"/>
              </a:lnSpc>
              <a:buNone/>
            </a:pPr>
            <a:r>
              <a:rPr lang="en-US" sz="2400" b="1" dirty="0">
                <a:solidFill>
                  <a:srgbClr val="1B1B27"/>
                </a:solidFill>
                <a:latin typeface="+mj-lt"/>
                <a:ea typeface="Alexandria" pitchFamily="34" charset="-122"/>
                <a:cs typeface="Alexandria" pitchFamily="34" charset="-120"/>
              </a:rPr>
              <a:t>The Breach</a:t>
            </a:r>
            <a:endParaRPr lang="en-US" sz="2400" b="1" dirty="0">
              <a:latin typeface="+mj-lt"/>
            </a:endParaRPr>
          </a:p>
        </p:txBody>
      </p:sp>
      <p:sp>
        <p:nvSpPr>
          <p:cNvPr id="4" name="Text 2"/>
          <p:cNvSpPr/>
          <p:nvPr/>
        </p:nvSpPr>
        <p:spPr>
          <a:xfrm>
            <a:off x="577096" y="1622822"/>
            <a:ext cx="6562130" cy="230862"/>
          </a:xfrm>
          <a:prstGeom prst="rect">
            <a:avLst/>
          </a:prstGeom>
          <a:noFill/>
          <a:ln/>
        </p:spPr>
        <p:txBody>
          <a:bodyPr wrap="none" lIns="0" tIns="0" rIns="0" bIns="0" rtlCol="0" anchor="t"/>
          <a:lstStyle/>
          <a:p>
            <a:pPr marL="342900" indent="-342900" algn="l">
              <a:lnSpc>
                <a:spcPts val="1800"/>
              </a:lnSpc>
              <a:buSzPct val="100000"/>
              <a:buChar char="•"/>
            </a:pPr>
            <a:r>
              <a:rPr lang="en-US" sz="2400" dirty="0">
                <a:solidFill>
                  <a:srgbClr val="2D2E34"/>
                </a:solidFill>
                <a:ea typeface="Nobile" pitchFamily="34" charset="-122"/>
                <a:cs typeface="Nobile" pitchFamily="34" charset="-120"/>
              </a:rPr>
              <a:t>40M+ customer records stolen</a:t>
            </a:r>
            <a:r>
              <a:rPr lang="en-US" dirty="0">
                <a:solidFill>
                  <a:srgbClr val="2D2E34"/>
                </a:solidFill>
                <a:latin typeface="Nobile" pitchFamily="34" charset="0"/>
                <a:ea typeface="Nobile" pitchFamily="34" charset="-122"/>
                <a:cs typeface="Nobile" pitchFamily="34" charset="-120"/>
              </a:rPr>
              <a:t>.</a:t>
            </a:r>
            <a:endParaRPr lang="en-US" dirty="0"/>
          </a:p>
        </p:txBody>
      </p:sp>
      <p:sp>
        <p:nvSpPr>
          <p:cNvPr id="5" name="Text 3"/>
          <p:cNvSpPr/>
          <p:nvPr/>
        </p:nvSpPr>
        <p:spPr>
          <a:xfrm>
            <a:off x="577096" y="1904167"/>
            <a:ext cx="6562130" cy="230862"/>
          </a:xfrm>
          <a:prstGeom prst="rect">
            <a:avLst/>
          </a:prstGeom>
          <a:noFill/>
          <a:ln/>
        </p:spPr>
        <p:txBody>
          <a:bodyPr wrap="none" lIns="0" tIns="0" rIns="0" bIns="0" rtlCol="0" anchor="t"/>
          <a:lstStyle/>
          <a:p>
            <a:pPr marL="342900" indent="-342900" algn="l">
              <a:lnSpc>
                <a:spcPts val="1800"/>
              </a:lnSpc>
              <a:buSzPct val="100000"/>
              <a:buChar char="•"/>
            </a:pPr>
            <a:r>
              <a:rPr lang="en-US" sz="2400" dirty="0">
                <a:solidFill>
                  <a:srgbClr val="404155"/>
                </a:solidFill>
                <a:ea typeface="Nobile" pitchFamily="34" charset="-122"/>
                <a:cs typeface="Nobile" pitchFamily="34" charset="-120"/>
              </a:rPr>
              <a:t>Entry point: weak third-party vendor credentials</a:t>
            </a:r>
            <a:r>
              <a:rPr lang="en-US" dirty="0">
                <a:solidFill>
                  <a:srgbClr val="404155"/>
                </a:solidFill>
                <a:latin typeface="Nobile" pitchFamily="34" charset="0"/>
                <a:ea typeface="Nobile" pitchFamily="34" charset="-122"/>
                <a:cs typeface="Nobile" pitchFamily="34" charset="-120"/>
              </a:rPr>
              <a:t>.</a:t>
            </a:r>
            <a:endParaRPr lang="en-US" dirty="0"/>
          </a:p>
        </p:txBody>
      </p:sp>
      <p:sp>
        <p:nvSpPr>
          <p:cNvPr id="6" name="Text 4"/>
          <p:cNvSpPr/>
          <p:nvPr/>
        </p:nvSpPr>
        <p:spPr>
          <a:xfrm>
            <a:off x="577096" y="2185511"/>
            <a:ext cx="6562130" cy="230862"/>
          </a:xfrm>
          <a:prstGeom prst="rect">
            <a:avLst/>
          </a:prstGeom>
          <a:noFill/>
          <a:ln/>
        </p:spPr>
        <p:txBody>
          <a:bodyPr wrap="none" lIns="0" tIns="0" rIns="0" bIns="0" rtlCol="0" anchor="t"/>
          <a:lstStyle/>
          <a:p>
            <a:pPr marL="342900" indent="-342900" algn="l">
              <a:lnSpc>
                <a:spcPts val="1800"/>
              </a:lnSpc>
              <a:buSzPct val="100000"/>
              <a:buChar char="•"/>
            </a:pPr>
            <a:r>
              <a:rPr lang="en-US" sz="2400" dirty="0">
                <a:solidFill>
                  <a:srgbClr val="404155"/>
                </a:solidFill>
                <a:ea typeface="Nobile" pitchFamily="34" charset="-122"/>
                <a:cs typeface="Nobile" pitchFamily="34" charset="-120"/>
              </a:rPr>
              <a:t>Cost: over $200 million</a:t>
            </a:r>
            <a:r>
              <a:rPr lang="en-US" sz="1100" dirty="0">
                <a:solidFill>
                  <a:srgbClr val="404155"/>
                </a:solidFill>
                <a:latin typeface="Nobile" pitchFamily="34" charset="0"/>
                <a:ea typeface="Nobile" pitchFamily="34" charset="-122"/>
                <a:cs typeface="Nobile" pitchFamily="34" charset="-120"/>
              </a:rPr>
              <a:t>.</a:t>
            </a:r>
            <a:endParaRPr lang="en-US" sz="1100" dirty="0"/>
          </a:p>
        </p:txBody>
      </p:sp>
      <p:sp>
        <p:nvSpPr>
          <p:cNvPr id="7" name="Text 5"/>
          <p:cNvSpPr/>
          <p:nvPr/>
        </p:nvSpPr>
        <p:spPr>
          <a:xfrm>
            <a:off x="577096" y="2466856"/>
            <a:ext cx="6562130" cy="230862"/>
          </a:xfrm>
          <a:prstGeom prst="rect">
            <a:avLst/>
          </a:prstGeom>
          <a:noFill/>
          <a:ln/>
        </p:spPr>
        <p:txBody>
          <a:bodyPr wrap="none" lIns="0" tIns="0" rIns="0" bIns="0" rtlCol="0" anchor="t"/>
          <a:lstStyle/>
          <a:p>
            <a:pPr marL="342900" indent="-342900" algn="l">
              <a:lnSpc>
                <a:spcPts val="1800"/>
              </a:lnSpc>
              <a:buSzPct val="100000"/>
              <a:buChar char="•"/>
            </a:pPr>
            <a:r>
              <a:rPr lang="en-US" sz="2400" dirty="0">
                <a:solidFill>
                  <a:srgbClr val="404155"/>
                </a:solidFill>
                <a:ea typeface="Nobile" pitchFamily="34" charset="-122"/>
                <a:cs typeface="Nobile" pitchFamily="34" charset="-120"/>
              </a:rPr>
              <a:t>Lesson: Vendor security is critical</a:t>
            </a:r>
            <a:r>
              <a:rPr lang="en-US" dirty="0">
                <a:solidFill>
                  <a:srgbClr val="404155"/>
                </a:solidFill>
                <a:latin typeface="Nobile" pitchFamily="34" charset="0"/>
                <a:ea typeface="Nobile" pitchFamily="34" charset="-122"/>
                <a:cs typeface="Nobile" pitchFamily="34" charset="-120"/>
              </a:rPr>
              <a:t>.</a:t>
            </a:r>
            <a:endParaRPr lang="en-US" dirty="0"/>
          </a:p>
        </p:txBody>
      </p:sp>
      <p:pic>
        <p:nvPicPr>
          <p:cNvPr id="8" name="Image 0" descr="preencoded.png"/>
          <p:cNvPicPr>
            <a:picLocks noChangeAspect="1"/>
          </p:cNvPicPr>
          <p:nvPr/>
        </p:nvPicPr>
        <p:blipFill>
          <a:blip r:embed="rId3"/>
          <a:stretch>
            <a:fillRect/>
          </a:stretch>
        </p:blipFill>
        <p:spPr>
          <a:xfrm>
            <a:off x="7498794" y="1226225"/>
            <a:ext cx="6562130" cy="65621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83412"/>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1B1B27"/>
                </a:solidFill>
                <a:ea typeface="Alexandria" pitchFamily="34" charset="-122"/>
                <a:cs typeface="Alexandria" pitchFamily="34" charset="-120"/>
              </a:rPr>
              <a:t>Key Takeaways</a:t>
            </a:r>
            <a:endParaRPr lang="en-US" sz="3900" b="1" dirty="0"/>
          </a:p>
        </p:txBody>
      </p:sp>
      <p:sp>
        <p:nvSpPr>
          <p:cNvPr id="3" name="Shape 1"/>
          <p:cNvSpPr/>
          <p:nvPr/>
        </p:nvSpPr>
        <p:spPr>
          <a:xfrm>
            <a:off x="793790" y="2600325"/>
            <a:ext cx="446484" cy="446484"/>
          </a:xfrm>
          <a:prstGeom prst="roundRect">
            <a:avLst>
              <a:gd name="adj" fmla="val 18670"/>
            </a:avLst>
          </a:prstGeom>
          <a:solidFill>
            <a:srgbClr val="D2DDF9"/>
          </a:solidFill>
          <a:ln w="7620">
            <a:solidFill>
              <a:srgbClr val="B8C3DF"/>
            </a:solidFill>
            <a:prstDash val="solid"/>
          </a:ln>
        </p:spPr>
        <p:txBody>
          <a:bodyPr/>
          <a:lstStyle/>
          <a:p>
            <a:endParaRPr lang="en-US"/>
          </a:p>
        </p:txBody>
      </p:sp>
      <p:sp>
        <p:nvSpPr>
          <p:cNvPr id="4" name="Text 2"/>
          <p:cNvSpPr/>
          <p:nvPr/>
        </p:nvSpPr>
        <p:spPr>
          <a:xfrm>
            <a:off x="1438632" y="2668548"/>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ea typeface="Alexandria" pitchFamily="34" charset="-122"/>
                <a:cs typeface="Alexandria" pitchFamily="34" charset="-120"/>
              </a:rPr>
              <a:t>Growing </a:t>
            </a:r>
            <a:r>
              <a:rPr lang="en-US" sz="2400" b="1" dirty="0">
                <a:solidFill>
                  <a:srgbClr val="404155"/>
                </a:solidFill>
                <a:ea typeface="Alexandria" pitchFamily="34" charset="-122"/>
                <a:cs typeface="Alexandria" panose="020B0604020202020204" charset="-78"/>
              </a:rPr>
              <a:t>Threat</a:t>
            </a:r>
            <a:endParaRPr lang="en-US" sz="2400" b="1" dirty="0">
              <a:cs typeface="Alexandria" panose="020B0604020202020204" charset="-78"/>
            </a:endParaRPr>
          </a:p>
        </p:txBody>
      </p:sp>
      <p:sp>
        <p:nvSpPr>
          <p:cNvPr id="5" name="Text 3"/>
          <p:cNvSpPr/>
          <p:nvPr/>
        </p:nvSpPr>
        <p:spPr>
          <a:xfrm>
            <a:off x="1438632" y="3097768"/>
            <a:ext cx="5752505" cy="317540"/>
          </a:xfrm>
          <a:prstGeom prst="rect">
            <a:avLst/>
          </a:prstGeom>
          <a:noFill/>
          <a:ln/>
        </p:spPr>
        <p:txBody>
          <a:bodyPr wrap="non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Breaches are a growing threat</a:t>
            </a:r>
            <a:r>
              <a:rPr lang="en-US" sz="1550" dirty="0">
                <a:solidFill>
                  <a:srgbClr val="404155"/>
                </a:solidFill>
                <a:latin typeface="Nobile" pitchFamily="34" charset="0"/>
                <a:ea typeface="Nobile" pitchFamily="34" charset="-122"/>
                <a:cs typeface="Nobile" pitchFamily="34" charset="-120"/>
              </a:rPr>
              <a:t>.</a:t>
            </a:r>
            <a:endParaRPr lang="en-US" sz="1550" dirty="0"/>
          </a:p>
        </p:txBody>
      </p:sp>
      <p:sp>
        <p:nvSpPr>
          <p:cNvPr id="6" name="Shape 4"/>
          <p:cNvSpPr/>
          <p:nvPr/>
        </p:nvSpPr>
        <p:spPr>
          <a:xfrm>
            <a:off x="7439144" y="2600325"/>
            <a:ext cx="446484" cy="446484"/>
          </a:xfrm>
          <a:prstGeom prst="roundRect">
            <a:avLst>
              <a:gd name="adj" fmla="val 18670"/>
            </a:avLst>
          </a:prstGeom>
          <a:solidFill>
            <a:srgbClr val="D2DDF9"/>
          </a:solidFill>
          <a:ln w="7620">
            <a:solidFill>
              <a:srgbClr val="B8C3DF"/>
            </a:solidFill>
            <a:prstDash val="solid"/>
          </a:ln>
        </p:spPr>
        <p:txBody>
          <a:bodyPr/>
          <a:lstStyle/>
          <a:p>
            <a:endParaRPr lang="en-US"/>
          </a:p>
        </p:txBody>
      </p:sp>
      <p:sp>
        <p:nvSpPr>
          <p:cNvPr id="7" name="Text 5"/>
          <p:cNvSpPr/>
          <p:nvPr/>
        </p:nvSpPr>
        <p:spPr>
          <a:xfrm>
            <a:off x="8083987" y="2668548"/>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ea typeface="Alexandria" pitchFamily="34" charset="-122"/>
                <a:cs typeface="Alexandria" pitchFamily="34" charset="-120"/>
              </a:rPr>
              <a:t>Multiple Causes</a:t>
            </a:r>
            <a:endParaRPr lang="en-US" sz="2400" b="1" dirty="0"/>
          </a:p>
        </p:txBody>
      </p:sp>
      <p:sp>
        <p:nvSpPr>
          <p:cNvPr id="8" name="Text 6"/>
          <p:cNvSpPr/>
          <p:nvPr/>
        </p:nvSpPr>
        <p:spPr>
          <a:xfrm>
            <a:off x="8083987" y="3097768"/>
            <a:ext cx="5752624" cy="317540"/>
          </a:xfrm>
          <a:prstGeom prst="rect">
            <a:avLst/>
          </a:prstGeom>
          <a:noFill/>
          <a:ln/>
        </p:spPr>
        <p:txBody>
          <a:bodyPr wrap="non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Causes: cyberattacks, human error, outdated systems.</a:t>
            </a:r>
            <a:endParaRPr lang="en-US" sz="2400" dirty="0"/>
          </a:p>
        </p:txBody>
      </p:sp>
      <p:sp>
        <p:nvSpPr>
          <p:cNvPr id="9" name="Shape 7"/>
          <p:cNvSpPr/>
          <p:nvPr/>
        </p:nvSpPr>
        <p:spPr>
          <a:xfrm>
            <a:off x="793790" y="3812143"/>
            <a:ext cx="446484" cy="446484"/>
          </a:xfrm>
          <a:prstGeom prst="roundRect">
            <a:avLst>
              <a:gd name="adj" fmla="val 18670"/>
            </a:avLst>
          </a:prstGeom>
          <a:solidFill>
            <a:srgbClr val="D2DDF9"/>
          </a:solidFill>
          <a:ln w="7620">
            <a:solidFill>
              <a:srgbClr val="B8C3DF"/>
            </a:solidFill>
            <a:prstDash val="solid"/>
          </a:ln>
        </p:spPr>
        <p:txBody>
          <a:bodyPr/>
          <a:lstStyle/>
          <a:p>
            <a:endParaRPr lang="en-US"/>
          </a:p>
        </p:txBody>
      </p:sp>
      <p:sp>
        <p:nvSpPr>
          <p:cNvPr id="10" name="Text 8"/>
          <p:cNvSpPr/>
          <p:nvPr/>
        </p:nvSpPr>
        <p:spPr>
          <a:xfrm>
            <a:off x="1438632" y="3880366"/>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ea typeface="Alexandria" pitchFamily="34" charset="-122"/>
                <a:cs typeface="Alexandria" pitchFamily="34" charset="-120"/>
              </a:rPr>
              <a:t>Serious Impacts</a:t>
            </a:r>
            <a:endParaRPr lang="en-US" sz="2400" b="1" dirty="0"/>
          </a:p>
        </p:txBody>
      </p:sp>
      <p:sp>
        <p:nvSpPr>
          <p:cNvPr id="11" name="Text 9"/>
          <p:cNvSpPr/>
          <p:nvPr/>
        </p:nvSpPr>
        <p:spPr>
          <a:xfrm>
            <a:off x="1438632" y="4309586"/>
            <a:ext cx="5752505" cy="317540"/>
          </a:xfrm>
          <a:prstGeom prst="rect">
            <a:avLst/>
          </a:prstGeom>
          <a:noFill/>
          <a:ln/>
        </p:spPr>
        <p:txBody>
          <a:bodyPr wrap="non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Impacts: financial, reputational, operational</a:t>
            </a:r>
            <a:r>
              <a:rPr lang="en-US" sz="1550" dirty="0">
                <a:solidFill>
                  <a:srgbClr val="404155"/>
                </a:solidFill>
                <a:latin typeface="Nobile" pitchFamily="34" charset="0"/>
                <a:ea typeface="Nobile" pitchFamily="34" charset="-122"/>
                <a:cs typeface="Nobile" pitchFamily="34" charset="-120"/>
              </a:rPr>
              <a:t>.</a:t>
            </a:r>
            <a:endParaRPr lang="en-US" sz="1550" dirty="0"/>
          </a:p>
        </p:txBody>
      </p:sp>
      <p:sp>
        <p:nvSpPr>
          <p:cNvPr id="12" name="Shape 10"/>
          <p:cNvSpPr/>
          <p:nvPr/>
        </p:nvSpPr>
        <p:spPr>
          <a:xfrm>
            <a:off x="7439144" y="3812143"/>
            <a:ext cx="446484" cy="446484"/>
          </a:xfrm>
          <a:prstGeom prst="roundRect">
            <a:avLst>
              <a:gd name="adj" fmla="val 18670"/>
            </a:avLst>
          </a:prstGeom>
          <a:solidFill>
            <a:srgbClr val="D2DDF9"/>
          </a:solidFill>
          <a:ln w="7620">
            <a:solidFill>
              <a:srgbClr val="B8C3DF"/>
            </a:solidFill>
            <a:prstDash val="solid"/>
          </a:ln>
        </p:spPr>
        <p:txBody>
          <a:bodyPr/>
          <a:lstStyle/>
          <a:p>
            <a:endParaRPr lang="en-US"/>
          </a:p>
        </p:txBody>
      </p:sp>
      <p:sp>
        <p:nvSpPr>
          <p:cNvPr id="13" name="Text 11"/>
          <p:cNvSpPr/>
          <p:nvPr/>
        </p:nvSpPr>
        <p:spPr>
          <a:xfrm>
            <a:off x="8083987" y="3880366"/>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ea typeface="Alexandria" pitchFamily="34" charset="-122"/>
                <a:cs typeface="Alexandria" pitchFamily="34" charset="-120"/>
              </a:rPr>
              <a:t>Prevention Strategy</a:t>
            </a:r>
            <a:endParaRPr lang="en-US" sz="2400" b="1" dirty="0"/>
          </a:p>
        </p:txBody>
      </p:sp>
      <p:sp>
        <p:nvSpPr>
          <p:cNvPr id="14" name="Text 12"/>
          <p:cNvSpPr/>
          <p:nvPr/>
        </p:nvSpPr>
        <p:spPr>
          <a:xfrm>
            <a:off x="8083987" y="4309586"/>
            <a:ext cx="5752624" cy="635079"/>
          </a:xfrm>
          <a:prstGeom prst="rect">
            <a:avLst/>
          </a:prstGeom>
          <a:noFill/>
          <a:ln/>
        </p:spPr>
        <p:txBody>
          <a:bodyPr wrap="squar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Prevention: layered security, employee training, response planning.</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969407"/>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ea typeface="Alexandria" pitchFamily="34" charset="-122"/>
                <a:cs typeface="Alexandria" pitchFamily="34" charset="-120"/>
              </a:rPr>
              <a:t>The Human Factor</a:t>
            </a:r>
            <a:endParaRPr lang="en-US" sz="3900" dirty="0"/>
          </a:p>
        </p:txBody>
      </p:sp>
      <p:pic>
        <p:nvPicPr>
          <p:cNvPr id="3" name="Image 0" descr="preencoded.png"/>
          <p:cNvPicPr>
            <a:picLocks noChangeAspect="1"/>
          </p:cNvPicPr>
          <p:nvPr/>
        </p:nvPicPr>
        <p:blipFill>
          <a:blip r:embed="rId3"/>
          <a:stretch>
            <a:fillRect/>
          </a:stretch>
        </p:blipFill>
        <p:spPr>
          <a:xfrm>
            <a:off x="793790" y="2110383"/>
            <a:ext cx="4926568" cy="4926568"/>
          </a:xfrm>
          <a:prstGeom prst="rect">
            <a:avLst/>
          </a:prstGeom>
        </p:spPr>
      </p:pic>
      <p:sp>
        <p:nvSpPr>
          <p:cNvPr id="4" name="Text 1"/>
          <p:cNvSpPr/>
          <p:nvPr/>
        </p:nvSpPr>
        <p:spPr>
          <a:xfrm>
            <a:off x="6212086" y="2085499"/>
            <a:ext cx="3880485" cy="372070"/>
          </a:xfrm>
          <a:prstGeom prst="rect">
            <a:avLst/>
          </a:prstGeom>
          <a:noFill/>
          <a:ln/>
        </p:spPr>
        <p:txBody>
          <a:bodyPr wrap="none" lIns="0" tIns="0" rIns="0" bIns="0" rtlCol="0" anchor="t"/>
          <a:lstStyle/>
          <a:p>
            <a:pPr marL="0" indent="0" algn="l">
              <a:lnSpc>
                <a:spcPts val="2900"/>
              </a:lnSpc>
              <a:buNone/>
            </a:pPr>
            <a:r>
              <a:rPr lang="en-US" sz="2400" b="1" dirty="0">
                <a:solidFill>
                  <a:srgbClr val="1B1B27"/>
                </a:solidFill>
                <a:ea typeface="Alexandria" pitchFamily="34" charset="-122"/>
                <a:cs typeface="Alexandria" pitchFamily="34" charset="-120"/>
              </a:rPr>
              <a:t>Why Human Error Matters</a:t>
            </a:r>
            <a:endParaRPr lang="en-US" sz="2400" b="1" dirty="0"/>
          </a:p>
        </p:txBody>
      </p:sp>
      <p:sp>
        <p:nvSpPr>
          <p:cNvPr id="5" name="Text 2"/>
          <p:cNvSpPr/>
          <p:nvPr/>
        </p:nvSpPr>
        <p:spPr>
          <a:xfrm>
            <a:off x="6212086" y="2655927"/>
            <a:ext cx="7632025" cy="952619"/>
          </a:xfrm>
          <a:prstGeom prst="rect">
            <a:avLst/>
          </a:prstGeom>
          <a:noFill/>
          <a:ln/>
        </p:spPr>
        <p:txBody>
          <a:bodyPr wrap="squar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Human error accounts for a significant portion of data breaches. Employees may inadvertently click on malicious links, use weak passwords, or misconfigure security settings</a:t>
            </a:r>
            <a:r>
              <a:rPr lang="en-US" sz="1550" dirty="0">
                <a:solidFill>
                  <a:srgbClr val="404155"/>
                </a:solidFill>
                <a:latin typeface="Nobile" pitchFamily="34" charset="0"/>
                <a:ea typeface="Nobile" pitchFamily="34" charset="-122"/>
                <a:cs typeface="Nobile" pitchFamily="34" charset="-120"/>
              </a:rPr>
              <a:t>.</a:t>
            </a:r>
            <a:endParaRPr lang="en-US" sz="1550" dirty="0"/>
          </a:p>
        </p:txBody>
      </p:sp>
      <p:sp>
        <p:nvSpPr>
          <p:cNvPr id="6" name="Text 3"/>
          <p:cNvSpPr/>
          <p:nvPr/>
        </p:nvSpPr>
        <p:spPr>
          <a:xfrm>
            <a:off x="6212086" y="3787140"/>
            <a:ext cx="7632025" cy="635079"/>
          </a:xfrm>
          <a:prstGeom prst="rect">
            <a:avLst/>
          </a:prstGeom>
          <a:noFill/>
          <a:ln/>
        </p:spPr>
        <p:txBody>
          <a:bodyPr wrap="square" lIns="0" tIns="0" rIns="0" bIns="0" rtlCol="0" anchor="t"/>
          <a:lstStyle/>
          <a:p>
            <a:pPr marL="0" indent="0" algn="l">
              <a:lnSpc>
                <a:spcPts val="2500"/>
              </a:lnSpc>
              <a:buNone/>
            </a:pPr>
            <a:r>
              <a:rPr lang="en-US" sz="2400" b="1" dirty="0">
                <a:solidFill>
                  <a:srgbClr val="2D2E34"/>
                </a:solidFill>
                <a:ea typeface="Nobile" pitchFamily="34" charset="-122"/>
                <a:cs typeface="Nobile" pitchFamily="34" charset="-120"/>
              </a:rPr>
              <a:t>Training and awareness programs </a:t>
            </a:r>
            <a:r>
              <a:rPr lang="en-US" sz="2400" dirty="0">
                <a:solidFill>
                  <a:srgbClr val="2D2E34"/>
                </a:solidFill>
                <a:ea typeface="Nobile" pitchFamily="34" charset="-122"/>
                <a:cs typeface="Nobile" pitchFamily="34" charset="-120"/>
              </a:rPr>
              <a:t>are essential</a:t>
            </a:r>
            <a:r>
              <a:rPr lang="en-US" sz="2400" dirty="0">
                <a:solidFill>
                  <a:srgbClr val="404155"/>
                </a:solidFill>
                <a:ea typeface="Nobile" pitchFamily="34" charset="-122"/>
                <a:cs typeface="Nobile" pitchFamily="34" charset="-120"/>
              </a:rPr>
              <a:t> to reduce these risks and create a security-conscious culture within organizations.</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049780"/>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1B1B27"/>
                </a:solidFill>
                <a:latin typeface="Alexandria" pitchFamily="34" charset="0"/>
                <a:ea typeface="Alexandria" pitchFamily="34" charset="-122"/>
                <a:cs typeface="Alexandria" pitchFamily="34" charset="-120"/>
              </a:rPr>
              <a:t>Emerging Threats</a:t>
            </a:r>
            <a:endParaRPr lang="en-US" sz="3900" dirty="0"/>
          </a:p>
        </p:txBody>
      </p:sp>
      <p:pic>
        <p:nvPicPr>
          <p:cNvPr id="3" name="Image 0" descr="preencoded.png"/>
          <p:cNvPicPr>
            <a:picLocks noChangeAspect="1"/>
          </p:cNvPicPr>
          <p:nvPr/>
        </p:nvPicPr>
        <p:blipFill>
          <a:blip r:embed="rId3"/>
          <a:stretch>
            <a:fillRect/>
          </a:stretch>
        </p:blipFill>
        <p:spPr>
          <a:xfrm>
            <a:off x="793790" y="3066693"/>
            <a:ext cx="4347567" cy="793790"/>
          </a:xfrm>
          <a:prstGeom prst="rect">
            <a:avLst/>
          </a:prstGeom>
        </p:spPr>
      </p:pic>
      <p:sp>
        <p:nvSpPr>
          <p:cNvPr id="4" name="Text 1"/>
          <p:cNvSpPr/>
          <p:nvPr/>
        </p:nvSpPr>
        <p:spPr>
          <a:xfrm>
            <a:off x="992148" y="4058841"/>
            <a:ext cx="2563654"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latin typeface="+mj-lt"/>
                <a:ea typeface="Alexandria" pitchFamily="34" charset="-122"/>
                <a:cs typeface="Alexandria" pitchFamily="34" charset="-120"/>
              </a:rPr>
              <a:t>Cloud Vulnerabilities</a:t>
            </a:r>
            <a:endParaRPr lang="en-US" sz="2400" b="1" dirty="0">
              <a:latin typeface="+mj-lt"/>
            </a:endParaRPr>
          </a:p>
        </p:txBody>
      </p:sp>
      <p:sp>
        <p:nvSpPr>
          <p:cNvPr id="5" name="Text 2"/>
          <p:cNvSpPr/>
          <p:nvPr/>
        </p:nvSpPr>
        <p:spPr>
          <a:xfrm>
            <a:off x="992148" y="4488061"/>
            <a:ext cx="3950851" cy="635079"/>
          </a:xfrm>
          <a:prstGeom prst="rect">
            <a:avLst/>
          </a:prstGeom>
          <a:noFill/>
          <a:ln/>
        </p:spPr>
        <p:txBody>
          <a:bodyPr wrap="square" lIns="0" tIns="0" rIns="0" bIns="0" rtlCol="0" anchor="t"/>
          <a:lstStyle/>
          <a:p>
            <a:pPr marL="0" indent="0" algn="l">
              <a:lnSpc>
                <a:spcPts val="2500"/>
              </a:lnSpc>
              <a:buNone/>
            </a:pPr>
            <a:r>
              <a:rPr lang="en-US" sz="2400" dirty="0">
                <a:solidFill>
                  <a:srgbClr val="404155"/>
                </a:solidFill>
                <a:ea typeface="Nobile" pitchFamily="34" charset="-122"/>
                <a:cs typeface="Nobile" pitchFamily="34" charset="-120"/>
              </a:rPr>
              <a:t>Misconfigured cloud services and inadequate access controls</a:t>
            </a:r>
            <a:endParaRPr lang="en-US" sz="2400" dirty="0"/>
          </a:p>
        </p:txBody>
      </p:sp>
      <p:pic>
        <p:nvPicPr>
          <p:cNvPr id="6" name="Image 1" descr="preencoded.png"/>
          <p:cNvPicPr>
            <a:picLocks noChangeAspect="1"/>
          </p:cNvPicPr>
          <p:nvPr/>
        </p:nvPicPr>
        <p:blipFill>
          <a:blip r:embed="rId4"/>
          <a:stretch>
            <a:fillRect/>
          </a:stretch>
        </p:blipFill>
        <p:spPr>
          <a:xfrm>
            <a:off x="5141357" y="3066693"/>
            <a:ext cx="4347567" cy="793790"/>
          </a:xfrm>
          <a:prstGeom prst="rect">
            <a:avLst/>
          </a:prstGeom>
        </p:spPr>
      </p:pic>
      <p:sp>
        <p:nvSpPr>
          <p:cNvPr id="7" name="Text 3"/>
          <p:cNvSpPr/>
          <p:nvPr/>
        </p:nvSpPr>
        <p:spPr>
          <a:xfrm>
            <a:off x="5339715" y="4058841"/>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ea typeface="Alexandria" pitchFamily="34" charset="-122"/>
                <a:cs typeface="Alexandria" pitchFamily="34" charset="-120"/>
              </a:rPr>
              <a:t>Mobile Device Risks</a:t>
            </a:r>
            <a:endParaRPr lang="en-US" sz="2400" b="1" dirty="0"/>
          </a:p>
        </p:txBody>
      </p:sp>
      <p:sp>
        <p:nvSpPr>
          <p:cNvPr id="8" name="Text 4"/>
          <p:cNvSpPr/>
          <p:nvPr/>
        </p:nvSpPr>
        <p:spPr>
          <a:xfrm>
            <a:off x="5339715" y="4488061"/>
            <a:ext cx="3950851" cy="635079"/>
          </a:xfrm>
          <a:prstGeom prst="rect">
            <a:avLst/>
          </a:prstGeom>
          <a:noFill/>
          <a:ln/>
        </p:spPr>
        <p:txBody>
          <a:bodyPr wrap="square" lIns="0" tIns="0" rIns="0" bIns="0" rtlCol="0" anchor="t"/>
          <a:lstStyle/>
          <a:p>
            <a:pPr marL="0" indent="0" algn="l">
              <a:lnSpc>
                <a:spcPts val="2500"/>
              </a:lnSpc>
              <a:buNone/>
            </a:pPr>
            <a:r>
              <a:rPr lang="en-US" dirty="0">
                <a:solidFill>
                  <a:srgbClr val="404155"/>
                </a:solidFill>
                <a:latin typeface="Nobile" pitchFamily="34" charset="0"/>
                <a:ea typeface="Nobile" pitchFamily="34" charset="-122"/>
                <a:cs typeface="Nobile" pitchFamily="34" charset="-120"/>
              </a:rPr>
              <a:t>BYOD policies and unsecured mobile applications</a:t>
            </a:r>
            <a:endParaRPr lang="en-US" dirty="0"/>
          </a:p>
        </p:txBody>
      </p:sp>
      <p:pic>
        <p:nvPicPr>
          <p:cNvPr id="9" name="Image 2" descr="preencoded.png"/>
          <p:cNvPicPr>
            <a:picLocks noChangeAspect="1"/>
          </p:cNvPicPr>
          <p:nvPr/>
        </p:nvPicPr>
        <p:blipFill>
          <a:blip r:embed="rId5"/>
          <a:stretch>
            <a:fillRect/>
          </a:stretch>
        </p:blipFill>
        <p:spPr>
          <a:xfrm>
            <a:off x="9488924" y="3066693"/>
            <a:ext cx="4347567" cy="793790"/>
          </a:xfrm>
          <a:prstGeom prst="rect">
            <a:avLst/>
          </a:prstGeom>
        </p:spPr>
      </p:pic>
      <p:sp>
        <p:nvSpPr>
          <p:cNvPr id="10" name="Text 5"/>
          <p:cNvSpPr/>
          <p:nvPr/>
        </p:nvSpPr>
        <p:spPr>
          <a:xfrm>
            <a:off x="9687282" y="4058841"/>
            <a:ext cx="2480905" cy="310158"/>
          </a:xfrm>
          <a:prstGeom prst="rect">
            <a:avLst/>
          </a:prstGeom>
          <a:noFill/>
          <a:ln/>
        </p:spPr>
        <p:txBody>
          <a:bodyPr wrap="none" lIns="0" tIns="0" rIns="0" bIns="0" rtlCol="0" anchor="t"/>
          <a:lstStyle/>
          <a:p>
            <a:pPr marL="0" indent="0" algn="l">
              <a:lnSpc>
                <a:spcPts val="2400"/>
              </a:lnSpc>
              <a:buNone/>
            </a:pPr>
            <a:r>
              <a:rPr lang="en-US" sz="2400" b="1" dirty="0">
                <a:solidFill>
                  <a:srgbClr val="404155"/>
                </a:solidFill>
                <a:latin typeface="+mj-lt"/>
                <a:ea typeface="Alexandria" pitchFamily="34" charset="-122"/>
                <a:cs typeface="Alexandria" pitchFamily="34" charset="-120"/>
              </a:rPr>
              <a:t>AI-Powered Attacks</a:t>
            </a:r>
            <a:endParaRPr lang="en-US" sz="2400" b="1" dirty="0">
              <a:latin typeface="+mj-lt"/>
            </a:endParaRPr>
          </a:p>
        </p:txBody>
      </p:sp>
      <p:sp>
        <p:nvSpPr>
          <p:cNvPr id="11" name="Text 6"/>
          <p:cNvSpPr/>
          <p:nvPr/>
        </p:nvSpPr>
        <p:spPr>
          <a:xfrm>
            <a:off x="9687282" y="4488061"/>
            <a:ext cx="3950851" cy="635079"/>
          </a:xfrm>
          <a:prstGeom prst="rect">
            <a:avLst/>
          </a:prstGeom>
          <a:noFill/>
          <a:ln/>
        </p:spPr>
        <p:txBody>
          <a:bodyPr wrap="square" lIns="0" tIns="0" rIns="0" bIns="0" rtlCol="0" anchor="t"/>
          <a:lstStyle/>
          <a:p>
            <a:pPr marL="0" indent="0" algn="l">
              <a:lnSpc>
                <a:spcPts val="2500"/>
              </a:lnSpc>
              <a:buNone/>
            </a:pPr>
            <a:r>
              <a:rPr lang="en-US" sz="2000" dirty="0">
                <a:solidFill>
                  <a:srgbClr val="404155"/>
                </a:solidFill>
                <a:latin typeface="Nobile" pitchFamily="34" charset="0"/>
                <a:ea typeface="Nobile" pitchFamily="34" charset="-122"/>
                <a:cs typeface="Nobile" pitchFamily="34" charset="-120"/>
              </a:rPr>
              <a:t>Sophisticated phishing and automated vulnerability exploitation</a:t>
            </a:r>
            <a:endParaRPr lang="en-US" sz="2000" dirty="0"/>
          </a:p>
        </p:txBody>
      </p:sp>
      <p:sp>
        <p:nvSpPr>
          <p:cNvPr id="12" name="Text 7"/>
          <p:cNvSpPr/>
          <p:nvPr/>
        </p:nvSpPr>
        <p:spPr>
          <a:xfrm>
            <a:off x="793790" y="5544741"/>
            <a:ext cx="13042821" cy="635079"/>
          </a:xfrm>
          <a:prstGeom prst="rect">
            <a:avLst/>
          </a:prstGeom>
          <a:noFill/>
          <a:ln/>
        </p:spPr>
        <p:txBody>
          <a:bodyPr wrap="square" lIns="0" tIns="0" rIns="0" bIns="0" rtlCol="0" anchor="t"/>
          <a:lstStyle/>
          <a:p>
            <a:pPr marL="0" indent="0" algn="l">
              <a:lnSpc>
                <a:spcPts val="2500"/>
              </a:lnSpc>
              <a:buNone/>
            </a:pPr>
            <a:r>
              <a:rPr lang="en-US" sz="2400" dirty="0">
                <a:solidFill>
                  <a:srgbClr val="404155"/>
                </a:solidFill>
                <a:latin typeface="+mj-lt"/>
                <a:ea typeface="Nobile" pitchFamily="34" charset="-122"/>
                <a:cs typeface="Nobile" pitchFamily="34" charset="-120"/>
              </a:rPr>
              <a:t>As technology evolves, so do the methods cybercriminals use to breach systems. Organizations must stay vigilant and adapt their security strategies to address these emerging threats.</a:t>
            </a:r>
            <a:endParaRPr lang="en-US" sz="2400" dirty="0">
              <a:latin typeface="+mj-l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TotalTime>
  <Words>900</Words>
  <Application>Microsoft Office PowerPoint</Application>
  <PresentationFormat>Custom</PresentationFormat>
  <Paragraphs>87</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Alexandria</vt:lpstr>
      <vt:lpstr>Alexandria Light</vt:lpstr>
      <vt:lpstr>Nobile</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Anicet Hermann Zie</cp:lastModifiedBy>
  <cp:revision>5</cp:revision>
  <dcterms:created xsi:type="dcterms:W3CDTF">2025-09-20T19:24:09Z</dcterms:created>
  <dcterms:modified xsi:type="dcterms:W3CDTF">2025-09-21T19:02:37Z</dcterms:modified>
</cp:coreProperties>
</file>